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57" r:id="rId2"/>
    <p:sldId id="363" r:id="rId3"/>
    <p:sldId id="361" r:id="rId4"/>
    <p:sldId id="365" r:id="rId5"/>
    <p:sldId id="371" r:id="rId6"/>
    <p:sldId id="366" r:id="rId7"/>
    <p:sldId id="374" r:id="rId8"/>
    <p:sldId id="379" r:id="rId9"/>
    <p:sldId id="381" r:id="rId10"/>
    <p:sldId id="382" r:id="rId1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sley, David" initials="MD" lastIdx="1" clrIdx="0">
    <p:extLst>
      <p:ext uri="{19B8F6BF-5375-455C-9EA6-DF929625EA0E}">
        <p15:presenceInfo xmlns:p15="http://schemas.microsoft.com/office/powerpoint/2012/main" userId="S-1-5-21-1770884810-1401410286-3527937108-19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00"/>
    <a:srgbClr val="008000"/>
    <a:srgbClr val="0000CC"/>
    <a:srgbClr val="FF0000"/>
    <a:srgbClr val="FF3300"/>
    <a:srgbClr val="181200"/>
    <a:srgbClr val="00A04F"/>
    <a:srgbClr val="F692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1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7739" cy="47105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6" y="1"/>
            <a:ext cx="3077739" cy="47105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45CDE293-226C-4CEF-8F95-3474A8776096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917425"/>
            <a:ext cx="3077739" cy="47105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6" y="8917425"/>
            <a:ext cx="3077739" cy="47105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564D50CC-FD15-4567-9350-D39F6C06C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30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7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3D41B064-03CE-49C8-A69F-984530B140EA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3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7" y="891713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87D1E3CA-9EC4-4FF0-B318-401EB317A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29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6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4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2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1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8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3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3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5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3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8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173F9-AB68-4C87-86C9-C10539CFF890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9FD7-A547-418D-873F-468B34041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1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09" y="2865122"/>
            <a:ext cx="90807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Back 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2019)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en-US" sz="36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Forward (2020) </a:t>
            </a: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326255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Lonnie L. Howard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Development Day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(January 13, 2020)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Free Stock Photo 8950 cartoon eyes 1 | freeimagesliv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164" y="1656744"/>
            <a:ext cx="1057389" cy="5515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239239"/>
            <a:ext cx="8995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omic Sans MS" panose="030F0702030302020204" pitchFamily="66" charset="0"/>
              </a:rPr>
              <a:t>Looking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9" name="Arc 8"/>
          <p:cNvSpPr/>
          <p:nvPr/>
        </p:nvSpPr>
        <p:spPr>
          <a:xfrm rot="444953">
            <a:off x="4556408" y="1440473"/>
            <a:ext cx="471243" cy="417354"/>
          </a:xfrm>
          <a:prstGeom prst="arc">
            <a:avLst>
              <a:gd name="adj1" fmla="val 11137339"/>
              <a:gd name="adj2" fmla="val 19280415"/>
            </a:avLst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cid:image001.jpg@01D341AF.DDAE828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773" y="5640016"/>
            <a:ext cx="1266169" cy="79028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Arc 11"/>
          <p:cNvSpPr/>
          <p:nvPr/>
        </p:nvSpPr>
        <p:spPr>
          <a:xfrm rot="444953">
            <a:off x="3907346" y="1457822"/>
            <a:ext cx="532218" cy="417354"/>
          </a:xfrm>
          <a:prstGeom prst="arc">
            <a:avLst>
              <a:gd name="adj1" fmla="val 11137339"/>
              <a:gd name="adj2" fmla="val 19280415"/>
            </a:avLst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9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d:image001.jpg@01D341AF.DDAE828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" y="2879302"/>
            <a:ext cx="9143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- Miscellaneous Topics -</a:t>
            </a:r>
          </a:p>
          <a:p>
            <a:pPr marL="457200" indent="-457200" algn="ctr">
              <a:buFontTx/>
              <a:buChar char="-"/>
            </a:pPr>
            <a:endParaRPr lang="en-US" sz="3600" b="1" dirty="0">
              <a:solidFill>
                <a:srgbClr val="0099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5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uestions</a:t>
            </a:r>
            <a:r>
              <a:rPr lang="en-US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&amp;</a:t>
            </a:r>
            <a:r>
              <a:rPr lang="en-US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nswers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34942" y="1214118"/>
            <a:ext cx="90807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Back 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2019)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en-US" sz="4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Forward (2020) </a:t>
            </a:r>
            <a:endParaRPr lang="en-US" sz="4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75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409" y="2053437"/>
            <a:ext cx="3814786" cy="3834714"/>
          </a:xfrm>
          <a:ln>
            <a:noFill/>
          </a:ln>
        </p:spPr>
        <p:txBody>
          <a:bodyPr>
            <a:normAutofit fontScale="925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9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86th Legislative Session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74320"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$1M Truck Driving.</a:t>
            </a:r>
          </a:p>
          <a:p>
            <a:pPr indent="-274320"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TSUS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Tuition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($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8.7M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indent="-274320"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25% Reduction.</a:t>
            </a:r>
          </a:p>
          <a:p>
            <a:pPr indent="-274320"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700" spc="-100" dirty="0" smtClean="0">
                <a:ln w="952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Dual Credit ($50/SCH).</a:t>
            </a:r>
            <a:endParaRPr lang="en-US" sz="2700" spc="-100" dirty="0"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1576" y="1992228"/>
            <a:ext cx="3626230" cy="458509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 Credit</a:t>
            </a:r>
            <a:endParaRPr lang="en-US" sz="27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4549" y="2633877"/>
            <a:ext cx="3113904" cy="2571502"/>
          </a:xfrm>
          <a:prstGeom prst="rect">
            <a:avLst/>
          </a:prstGeom>
          <a:ln w="34925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5385434" y="5282865"/>
            <a:ext cx="27698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6350">
                  <a:solidFill>
                    <a:srgbClr val="18120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spc="-70" dirty="0" smtClean="0">
                <a:ln w="63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(BISD 14.9% of Total)</a:t>
            </a:r>
            <a:endParaRPr lang="en-US" sz="2200" b="1" spc="-70" dirty="0"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8553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Enrollment 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648918" y="1834515"/>
            <a:ext cx="3578" cy="4120515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cid:image001.jpg@01D341AF.DDAE828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533281"/>
            <a:ext cx="9144000" cy="605791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Back (2019)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6564" y="1825625"/>
            <a:ext cx="3797366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sz="2700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$1M </a:t>
            </a: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(Nov. &amp; Dec.)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A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"/>
          </p:nvPr>
        </p:nvSpPr>
        <p:spPr>
          <a:xfrm>
            <a:off x="365760" y="1799590"/>
            <a:ext cx="3886200" cy="10033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Fundraising</a:t>
            </a:r>
            <a:r>
              <a:rPr lang="en-US" sz="27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500" spc="-70" dirty="0" smtClean="0">
                <a:latin typeface="Arial" panose="020B0604020202020204" pitchFamily="34" charset="0"/>
                <a:cs typeface="Arial" panose="020B0604020202020204" pitchFamily="34" charset="0"/>
              </a:rPr>
              <a:t>(42-Months)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749" y="2939732"/>
            <a:ext cx="3328736" cy="1228726"/>
          </a:xfrm>
          <a:prstGeom prst="rect">
            <a:avLst/>
          </a:prstGeom>
          <a:ln w="28575" cmpd="sng">
            <a:solidFill>
              <a:schemeClr val="tx1">
                <a:lumMod val="95000"/>
                <a:lumOff val="5000"/>
              </a:schemeClr>
            </a:solidFill>
          </a:ln>
        </p:spPr>
      </p:pic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276108"/>
              </p:ext>
            </p:extLst>
          </p:nvPr>
        </p:nvGraphicFramePr>
        <p:xfrm>
          <a:off x="508635" y="2903220"/>
          <a:ext cx="3669030" cy="2747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7863">
                  <a:extLst>
                    <a:ext uri="{9D8B030D-6E8A-4147-A177-3AD203B41FA5}">
                      <a16:colId xmlns:a16="http://schemas.microsoft.com/office/drawing/2014/main" val="1150038593"/>
                    </a:ext>
                  </a:extLst>
                </a:gridCol>
                <a:gridCol w="1671167">
                  <a:extLst>
                    <a:ext uri="{9D8B030D-6E8A-4147-A177-3AD203B41FA5}">
                      <a16:colId xmlns:a16="http://schemas.microsoft.com/office/drawing/2014/main" val="841282077"/>
                    </a:ext>
                  </a:extLst>
                </a:gridCol>
              </a:tblGrid>
              <a:tr h="5372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3555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(Jul-Dec)</a:t>
                      </a:r>
                      <a:endParaRPr lang="en-US" sz="20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$753,183</a:t>
                      </a:r>
                      <a:endParaRPr lang="en-US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988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2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$1,174,913</a:t>
                      </a:r>
                      <a:endParaRPr lang="en-US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93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2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$1,403,708</a:t>
                      </a:r>
                      <a:endParaRPr lang="en-US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548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US" sz="2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$3,196,042</a:t>
                      </a:r>
                      <a:endParaRPr lang="en-US" sz="2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94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r>
                        <a:rPr lang="en-US" sz="2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ln w="9525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$6,527,846</a:t>
                      </a:r>
                      <a:endParaRPr lang="en-US" sz="2300" b="1" dirty="0">
                        <a:ln w="9525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57294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749" y="4429124"/>
            <a:ext cx="3328736" cy="1228726"/>
          </a:xfrm>
          <a:prstGeom prst="rect">
            <a:avLst/>
          </a:prstGeom>
          <a:ln w="31750"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12" name="Straight Connector 11"/>
          <p:cNvCxnSpPr/>
          <p:nvPr/>
        </p:nvCxnSpPr>
        <p:spPr>
          <a:xfrm>
            <a:off x="4648918" y="1834515"/>
            <a:ext cx="3578" cy="4120515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cid:image001.jpg@01D341AF.DDAE828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60" y="5935979"/>
            <a:ext cx="1200150" cy="75057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108553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College Gifts </a:t>
            </a:r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 rot="18675261">
            <a:off x="5591053" y="3191383"/>
            <a:ext cx="2188388" cy="6001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300" b="1" cap="none" spc="50" dirty="0" smtClean="0">
                <a:ln w="15875" cmpd="sng">
                  <a:solidFill>
                    <a:srgbClr val="FF00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Rounded MT Bold" panose="020F0704030504030204" pitchFamily="34" charset="0"/>
              </a:rPr>
              <a:t>Mrs. Gale</a:t>
            </a:r>
            <a:endParaRPr lang="en-US" sz="3300" b="1" cap="none" spc="50" dirty="0">
              <a:ln w="15875" cmpd="sng">
                <a:solidFill>
                  <a:srgbClr val="FF0000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533281"/>
            <a:ext cx="9144000" cy="605791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Back (2019)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9954" y="1879948"/>
            <a:ext cx="3520440" cy="965447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Eagle’s Nest Opens</a:t>
            </a:r>
            <a:endParaRPr lang="en-US" sz="27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A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(Sept.)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4703" y="1885950"/>
            <a:ext cx="3462081" cy="101376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Mascot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A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(Sept.)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C:\Users\llhoward.EAGLE\AppData\Local\Packages\Microsoft.MicrosoftEdge_8wekyb3d8bbwe\TempState\Downloads\DSC_793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704" y="2977513"/>
            <a:ext cx="3462081" cy="265747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</p:pic>
      <p:cxnSp>
        <p:nvCxnSpPr>
          <p:cNvPr id="8" name="Straight Connector 7"/>
          <p:cNvCxnSpPr/>
          <p:nvPr/>
        </p:nvCxnSpPr>
        <p:spPr>
          <a:xfrm>
            <a:off x="4581550" y="1825625"/>
            <a:ext cx="3578" cy="4120515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94" y="2977512"/>
            <a:ext cx="3453760" cy="265747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0" y="108553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Student Success </a:t>
            </a:r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 descr="cid:image001.jpg@01D341AF.DDAE828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533281"/>
            <a:ext cx="9144000" cy="605791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Back (2019)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3294" y="5670543"/>
            <a:ext cx="3453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One-Stop-Shop </a:t>
            </a:r>
          </a:p>
          <a:p>
            <a:pPr algn="ctr"/>
            <a:r>
              <a:rPr lang="en-US" sz="1600" dirty="0" smtClean="0">
                <a:ln w="12700">
                  <a:noFill/>
                </a:ln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1600" spc="-100" dirty="0" smtClean="0">
                <a:ln w="12700">
                  <a:noFill/>
                </a:ln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18,700 Sq. Ft.</a:t>
            </a:r>
            <a:r>
              <a:rPr lang="en-US" sz="1600" dirty="0" smtClean="0">
                <a:ln w="12700">
                  <a:noFill/>
                </a:ln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n-US" sz="1600" dirty="0">
              <a:ln w="12700">
                <a:noFill/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6284" y="5670543"/>
            <a:ext cx="3453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Baldy</a:t>
            </a:r>
            <a:endParaRPr lang="en-US" sz="2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6028" y="1917755"/>
            <a:ext cx="3886200" cy="98347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Place to Work </a:t>
            </a:r>
            <a:endParaRPr lang="en-US" sz="27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(Dec.)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" name="image5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7805" y="2971801"/>
            <a:ext cx="3068779" cy="263929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648918" y="1834515"/>
            <a:ext cx="3578" cy="4120515"/>
          </a:xfrm>
          <a:prstGeom prst="line">
            <a:avLst/>
          </a:prstGeom>
          <a:ln w="152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108553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College Culture </a:t>
            </a:r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81408" y="1917755"/>
            <a:ext cx="3663462" cy="380365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Environment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(Jan. - Dec.)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3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and External Stakeholders Care.</a:t>
            </a:r>
          </a:p>
          <a:p>
            <a:pPr indent="-27432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Pay Higher Salaries.</a:t>
            </a:r>
          </a:p>
          <a:p>
            <a:pPr indent="-27432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Benefits &amp; Perks.</a:t>
            </a:r>
          </a:p>
          <a:p>
            <a:pPr indent="-27432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The Best &amp; Brightest.</a:t>
            </a:r>
            <a:endParaRPr lang="en-US" sz="2500" spc="-100" dirty="0"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cid:image001.jpg@01D341AF.DDAE828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533281"/>
            <a:ext cx="9144000" cy="605791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Back (2019)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d:image001.jpg@01D341AF.DDAE828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533281"/>
            <a:ext cx="9144000" cy="6057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Forward (2020)</a:t>
            </a:r>
            <a:endParaRPr lang="en-US" sz="3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1484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LIT Strategic Plan 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005532"/>
              </p:ext>
            </p:extLst>
          </p:nvPr>
        </p:nvGraphicFramePr>
        <p:xfrm>
          <a:off x="1227132" y="2186051"/>
          <a:ext cx="2964093" cy="365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1" name="Template" r:id="rId4" imgW="6675120" imgH="10058400" progId="Word.Template.12">
                  <p:embed/>
                </p:oleObj>
              </mc:Choice>
              <mc:Fallback>
                <p:oleObj name="Template" r:id="rId4" imgW="6675120" imgH="10058400" progId="Word.Templat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27132" y="2186051"/>
                        <a:ext cx="2964093" cy="3656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151337" y="2201550"/>
            <a:ext cx="1759867" cy="3653746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79174" y="2391835"/>
            <a:ext cx="3459894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 Student Access, Success, and Reduce Debt.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Become more Responsive to the Community and Industry.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Promote Institutional Excellence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3107" y="1884004"/>
            <a:ext cx="38587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(3) Strategic Goals:</a:t>
            </a:r>
            <a:endParaRPr lang="en-US" sz="27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49777" y="5840699"/>
            <a:ext cx="1441448" cy="2239"/>
          </a:xfrm>
          <a:prstGeom prst="line">
            <a:avLst/>
          </a:prstGeom>
          <a:ln w="4762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707519" y="5926820"/>
            <a:ext cx="1721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(2020 - 2025)</a:t>
            </a:r>
            <a:endParaRPr lang="en-US" sz="2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1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d:image001.jpg@01D341AF.DDAE828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0" y="108553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Strategic Goal </a:t>
            </a:r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1 </a:t>
            </a:r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3953" y="2901167"/>
            <a:ext cx="6727723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Have a statewide footprint as ‘</a:t>
            </a:r>
            <a:r>
              <a:rPr lang="en-US" sz="25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big 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25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Texas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.’ Enroll 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10,000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students by </a:t>
            </a:r>
            <a:r>
              <a:rPr lang="en-US" sz="250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convenient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adults (8-wk., </a:t>
            </a:r>
            <a:r>
              <a:rPr lang="en-US" sz="25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weekend, online, and accept </a:t>
            </a:r>
            <a:r>
              <a:rPr lang="en-US" sz="2500" spc="-2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 </a:t>
            </a:r>
            <a:r>
              <a:rPr lang="en-US" sz="2500" spc="-2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n-US" sz="25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5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Hand Holding is OK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.” Develop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 1st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Yr. college experience for all students.</a:t>
            </a:r>
          </a:p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Reduce Debt: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graduate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faster!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10665" y="1907268"/>
            <a:ext cx="6725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27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Access, Success, and Reduce </a:t>
            </a: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Debt:</a:t>
            </a:r>
            <a:endParaRPr lang="en-US" sz="27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xplosion 1 1"/>
          <p:cNvSpPr/>
          <p:nvPr/>
        </p:nvSpPr>
        <p:spPr>
          <a:xfrm rot="1184762">
            <a:off x="7088347" y="-70001"/>
            <a:ext cx="2235200" cy="2192867"/>
          </a:xfrm>
          <a:prstGeom prst="irregularSeal1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for the Students</a:t>
            </a: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33281"/>
            <a:ext cx="9144000" cy="6057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Forward (2020)</a:t>
            </a:r>
            <a:endParaRPr lang="en-US" sz="3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6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d:image001.jpg@01D341AF.DDAE828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0" y="108553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Strategic Goal </a:t>
            </a:r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2 </a:t>
            </a:r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7633" y="2824812"/>
            <a:ext cx="636344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industry with noncredit workforce solutions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(24/7). Edu.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in weeks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not years.</a:t>
            </a:r>
          </a:p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Become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Neighborhood 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60" dirty="0" smtClean="0">
                <a:latin typeface="Arial" panose="020B0604020202020204" pitchFamily="34" charset="0"/>
                <a:cs typeface="Arial" panose="020B0604020202020204" pitchFamily="34" charset="0"/>
              </a:rPr>
              <a:t>(civic </a:t>
            </a:r>
            <a:r>
              <a:rPr lang="en-US" sz="2500" spc="-60" dirty="0">
                <a:latin typeface="Arial" panose="020B0604020202020204" pitchFamily="34" charset="0"/>
                <a:cs typeface="Arial" panose="020B0604020202020204" pitchFamily="34" charset="0"/>
              </a:rPr>
              <a:t>events, </a:t>
            </a:r>
            <a:r>
              <a:rPr lang="en-US" sz="2500" spc="-60" dirty="0" smtClean="0">
                <a:latin typeface="Arial" panose="020B0604020202020204" pitchFamily="34" charset="0"/>
                <a:cs typeface="Arial" panose="020B0604020202020204" pitchFamily="34" charset="0"/>
              </a:rPr>
              <a:t>meetings</a:t>
            </a:r>
            <a:r>
              <a:rPr lang="en-US" sz="2500" spc="-6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500" spc="-60" dirty="0" smtClean="0">
                <a:latin typeface="Arial" panose="020B0604020202020204" pitchFamily="34" charset="0"/>
                <a:cs typeface="Arial" panose="020B0604020202020204" pitchFamily="34" charset="0"/>
              </a:rPr>
              <a:t> emergencies</a:t>
            </a:r>
            <a:r>
              <a:rPr lang="en-US" sz="2500" spc="-6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Encourage faculty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50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service-learning</a:t>
            </a:r>
            <a:r>
              <a:rPr lang="en-US" sz="2500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projects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the community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500" spc="-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Upskilling </a:t>
            </a:r>
            <a:r>
              <a:rPr lang="en-US" sz="250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</a:t>
            </a:r>
            <a:r>
              <a:rPr lang="en-US" sz="250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Park…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revitalization.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7672" y="1847792"/>
            <a:ext cx="6820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27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Responsive to the Community and </a:t>
            </a: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Industry:</a:t>
            </a:r>
            <a:endParaRPr lang="en-US" sz="27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33281"/>
            <a:ext cx="9144000" cy="6057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Forward (2020)</a:t>
            </a:r>
            <a:endParaRPr lang="en-US" sz="3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26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d:image001.jpg@01D341AF.DDAE828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10" y="5955030"/>
            <a:ext cx="1120140" cy="74866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0" y="1085532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 </a:t>
            </a:r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Strategic Goal </a:t>
            </a:r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3</a:t>
            </a:r>
            <a:r>
              <a:rPr lang="en-US" sz="3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sz="3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-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3167" y="2477140"/>
            <a:ext cx="6482133" cy="34009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6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Continue to improve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sz="2500" b="1" spc="-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r>
              <a:rPr lang="en-US" sz="25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spc="-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ethics, civility, and workplace behaviors.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6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  <a:r>
              <a:rPr lang="en-US" sz="2500" spc="-7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500" spc="-7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management </a:t>
            </a:r>
            <a:r>
              <a:rPr lang="en-US" sz="2500" spc="-7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en-US" sz="2500" spc="-7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and focus program review and viability</a:t>
            </a:r>
            <a:r>
              <a:rPr lang="en-US" sz="2500" spc="-7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16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Continue our efficient business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model; raises come from </a:t>
            </a:r>
            <a:r>
              <a:rPr lang="en-US" sz="25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        money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600"/>
              </a:spcAft>
              <a:buClr>
                <a:srgbClr val="0099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ln>
                  <a:solidFill>
                    <a:schemeClr val="tx1">
                      <a:lumMod val="95000"/>
                      <a:lumOff val="5000"/>
                      <a:alpha val="99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2500" dirty="0">
                <a:ln>
                  <a:solidFill>
                    <a:schemeClr val="tx1">
                      <a:lumMod val="95000"/>
                      <a:lumOff val="5000"/>
                      <a:alpha val="99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innovation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" y="1881763"/>
            <a:ext cx="8407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Institutional </a:t>
            </a:r>
            <a:r>
              <a:rPr lang="en-US" sz="27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Excellence:</a:t>
            </a:r>
            <a:endParaRPr lang="en-US" sz="2700" b="1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33281"/>
            <a:ext cx="9144000" cy="6057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Forward (2020)</a:t>
            </a:r>
            <a:endParaRPr lang="en-US" sz="3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Cool stuff you can use.: Simple tips on how to make money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812" y="4824047"/>
            <a:ext cx="774189" cy="43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75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7297</TotalTime>
  <Words>445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Arial Rounded MT Bold</vt:lpstr>
      <vt:lpstr>Calibri</vt:lpstr>
      <vt:lpstr>Calibri Light</vt:lpstr>
      <vt:lpstr>Comic Sans MS</vt:lpstr>
      <vt:lpstr>Times New Roman</vt:lpstr>
      <vt:lpstr>Wingdings</vt:lpstr>
      <vt:lpstr>Office Theme</vt:lpstr>
      <vt:lpstr>Template</vt:lpstr>
      <vt:lpstr>PowerPoint Presentation</vt:lpstr>
      <vt:lpstr>Looking Back (2019)</vt:lpstr>
      <vt:lpstr>Looking Back (2019)</vt:lpstr>
      <vt:lpstr>Looking Back (2019)</vt:lpstr>
      <vt:lpstr>Looking Back (2019)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Reorganization   Lamar Institute Technology</dc:title>
  <dc:creator>Howard, Lonnie</dc:creator>
  <cp:lastModifiedBy>Howard, Lonnie</cp:lastModifiedBy>
  <cp:revision>1293</cp:revision>
  <cp:lastPrinted>2020-01-12T22:02:02Z</cp:lastPrinted>
  <dcterms:created xsi:type="dcterms:W3CDTF">2016-11-12T11:06:25Z</dcterms:created>
  <dcterms:modified xsi:type="dcterms:W3CDTF">2020-01-13T04:11:43Z</dcterms:modified>
</cp:coreProperties>
</file>