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slideLayouts/slideLayout11.xml" ContentType="application/vnd.openxmlformats-officedocument.presentationml.slideLayout+xml"/>
  <Override PartName="/ppt/theme/theme9.xml" ContentType="application/vnd.openxmlformats-officedocument.theme+xml"/>
  <Override PartName="/ppt/slideLayouts/slideLayout12.xml" ContentType="application/vnd.openxmlformats-officedocument.presentationml.slideLayout+xml"/>
  <Override PartName="/ppt/theme/theme10.xml" ContentType="application/vnd.openxmlformats-officedocument.theme+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theme/theme12.xml" ContentType="application/vnd.openxmlformats-officedocument.theme+xml"/>
  <Override PartName="/ppt/slideLayouts/slideLayout15.xml" ContentType="application/vnd.openxmlformats-officedocument.presentationml.slideLayout+xml"/>
  <Override PartName="/ppt/theme/theme13.xml" ContentType="application/vnd.openxmlformats-officedocument.theme+xml"/>
  <Override PartName="/ppt/slideLayouts/slideLayout16.xml" ContentType="application/vnd.openxmlformats-officedocument.presentationml.slideLayout+xml"/>
  <Override PartName="/ppt/theme/theme14.xml" ContentType="application/vnd.openxmlformats-officedocument.theme+xml"/>
  <Override PartName="/ppt/slideLayouts/slideLayout17.xml" ContentType="application/vnd.openxmlformats-officedocument.presentationml.slideLayout+xml"/>
  <Override PartName="/ppt/theme/theme15.xml" ContentType="application/vnd.openxmlformats-officedocument.theme+xml"/>
  <Override PartName="/ppt/slideLayouts/slideLayout18.xml" ContentType="application/vnd.openxmlformats-officedocument.presentationml.slideLayout+xml"/>
  <Override PartName="/ppt/theme/theme16.xml" ContentType="application/vnd.openxmlformats-officedocument.theme+xml"/>
  <Override PartName="/ppt/slideLayouts/slideLayout19.xml" ContentType="application/vnd.openxmlformats-officedocument.presentationml.slideLayout+xml"/>
  <Override PartName="/ppt/theme/theme1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8.xml" ContentType="application/vnd.openxmlformats-officedocument.theme+xml"/>
  <Override PartName="/ppt/slideLayouts/slideLayout2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4" r:id="rId1"/>
    <p:sldMasterId id="2147483703" r:id="rId2"/>
    <p:sldMasterId id="2147483677" r:id="rId3"/>
    <p:sldMasterId id="2147483686" r:id="rId4"/>
    <p:sldMasterId id="2147483665" r:id="rId5"/>
    <p:sldMasterId id="2147483667" r:id="rId6"/>
    <p:sldMasterId id="2147483668" r:id="rId7"/>
    <p:sldMasterId id="2147483713" r:id="rId8"/>
    <p:sldMasterId id="2147483669" r:id="rId9"/>
    <p:sldMasterId id="2147483715" r:id="rId10"/>
    <p:sldMasterId id="2147483672" r:id="rId11"/>
    <p:sldMasterId id="2147483711" r:id="rId12"/>
    <p:sldMasterId id="2147483697" r:id="rId13"/>
    <p:sldMasterId id="2147483671" r:id="rId14"/>
    <p:sldMasterId id="2147483673" r:id="rId15"/>
    <p:sldMasterId id="2147483699" r:id="rId16"/>
    <p:sldMasterId id="2147483695" r:id="rId17"/>
    <p:sldMasterId id="2147483701" r:id="rId18"/>
    <p:sldMasterId id="2147483674" r:id="rId19"/>
  </p:sldMasterIdLst>
  <p:notesMasterIdLst>
    <p:notesMasterId r:id="rId70"/>
  </p:notesMasterIdLst>
  <p:sldIdLst>
    <p:sldId id="274" r:id="rId20"/>
    <p:sldId id="311" r:id="rId21"/>
    <p:sldId id="275" r:id="rId22"/>
    <p:sldId id="289" r:id="rId23"/>
    <p:sldId id="263" r:id="rId24"/>
    <p:sldId id="372" r:id="rId25"/>
    <p:sldId id="369" r:id="rId26"/>
    <p:sldId id="382" r:id="rId27"/>
    <p:sldId id="383" r:id="rId28"/>
    <p:sldId id="384" r:id="rId29"/>
    <p:sldId id="385" r:id="rId30"/>
    <p:sldId id="386" r:id="rId31"/>
    <p:sldId id="387" r:id="rId32"/>
    <p:sldId id="388" r:id="rId33"/>
    <p:sldId id="389" r:id="rId34"/>
    <p:sldId id="390" r:id="rId35"/>
    <p:sldId id="391" r:id="rId36"/>
    <p:sldId id="392" r:id="rId37"/>
    <p:sldId id="417" r:id="rId38"/>
    <p:sldId id="393" r:id="rId39"/>
    <p:sldId id="394" r:id="rId40"/>
    <p:sldId id="395" r:id="rId41"/>
    <p:sldId id="396" r:id="rId42"/>
    <p:sldId id="397" r:id="rId43"/>
    <p:sldId id="398" r:id="rId44"/>
    <p:sldId id="418" r:id="rId45"/>
    <p:sldId id="399" r:id="rId46"/>
    <p:sldId id="381" r:id="rId47"/>
    <p:sldId id="400" r:id="rId48"/>
    <p:sldId id="375" r:id="rId49"/>
    <p:sldId id="401" r:id="rId50"/>
    <p:sldId id="402" r:id="rId51"/>
    <p:sldId id="403" r:id="rId52"/>
    <p:sldId id="370" r:id="rId53"/>
    <p:sldId id="416" r:id="rId54"/>
    <p:sldId id="405" r:id="rId55"/>
    <p:sldId id="406" r:id="rId56"/>
    <p:sldId id="407" r:id="rId57"/>
    <p:sldId id="408" r:id="rId58"/>
    <p:sldId id="409" r:id="rId59"/>
    <p:sldId id="410" r:id="rId60"/>
    <p:sldId id="411" r:id="rId61"/>
    <p:sldId id="412" r:id="rId62"/>
    <p:sldId id="413" r:id="rId63"/>
    <p:sldId id="414" r:id="rId64"/>
    <p:sldId id="415" r:id="rId65"/>
    <p:sldId id="352" r:id="rId66"/>
    <p:sldId id="379" r:id="rId67"/>
    <p:sldId id="368" r:id="rId68"/>
    <p:sldId id="296" r:id="rId69"/>
  </p:sldIdLst>
  <p:sldSz cx="9144000" cy="6858000" type="screen4x3"/>
  <p:notesSz cx="6858000" cy="9144000"/>
  <p:embeddedFontLst>
    <p:embeddedFont>
      <p:font typeface="Calibri" panose="020F0502020204030204" pitchFamily="34" charset="0"/>
      <p:regular r:id="rId71"/>
      <p:bold r:id="rId72"/>
      <p:italic r:id="rId73"/>
      <p:boldItalic r:id="rId74"/>
    </p:embeddedFont>
    <p:embeddedFont>
      <p:font typeface="Georgia" panose="02040502050405020303" pitchFamily="18" charset="0"/>
      <p:regular r:id="rId75"/>
      <p:bold r:id="rId76"/>
      <p:italic r:id="rId77"/>
      <p:boldItalic r:id="rId78"/>
    </p:embeddedFont>
    <p:embeddedFont>
      <p:font typeface="Open Sans" panose="020B0606030504020204" pitchFamily="34" charset="0"/>
      <p:regular r:id="rId79"/>
      <p:bold r:id="rId80"/>
      <p:italic r:id="rId81"/>
      <p:boldItalic r:id="rId8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TLzWhzDPMEOgb7PrpR0M5A==" hashData="IUDTMjtLZ5z5+LAJQQ4ZKBqQcuhc4YDaW4uxG5SMdTLSOTCCHKmVNLxPaOJPQ8r2DFeGhUZyipaxtW9DFNjFm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9C48"/>
    <a:srgbClr val="0B813B"/>
    <a:srgbClr val="082544"/>
    <a:srgbClr val="008591"/>
    <a:srgbClr val="FFD579"/>
    <a:srgbClr val="205075"/>
    <a:srgbClr val="B8B8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font" Target="fonts/font7.fntdata"/><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font" Target="fonts/font6.fntdata"/><Relationship Id="rId7" Type="http://schemas.openxmlformats.org/officeDocument/2006/relationships/slideMaster" Target="slideMasters/slideMaster7.xml"/><Relationship Id="rId71"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61" Type="http://schemas.openxmlformats.org/officeDocument/2006/relationships/slide" Target="slides/slide42.xml"/><Relationship Id="rId8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89D9A8-9FAA-496D-9E42-901067241B79}" type="datetimeFigureOut">
              <a:rPr lang="en-US" smtClean="0"/>
              <a:t>5/21/2021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9B458-B4AF-4306-A9A3-E081B5AC7A16}" type="slidenum">
              <a:rPr lang="en-US" smtClean="0"/>
              <a:t>‹#›</a:t>
            </a:fld>
            <a:endParaRPr lang="en-US"/>
          </a:p>
        </p:txBody>
      </p:sp>
    </p:spTree>
    <p:extLst>
      <p:ext uri="{BB962C8B-B14F-4D97-AF65-F5344CB8AC3E}">
        <p14:creationId xmlns:p14="http://schemas.microsoft.com/office/powerpoint/2010/main" val="1196157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6F9B458-B4AF-4306-A9A3-E081B5AC7A16}" type="slidenum">
              <a:rPr lang="en-US" smtClean="0"/>
              <a:t>1</a:t>
            </a:fld>
            <a:endParaRPr lang="en-US"/>
          </a:p>
        </p:txBody>
      </p:sp>
    </p:spTree>
    <p:extLst>
      <p:ext uri="{BB962C8B-B14F-4D97-AF65-F5344CB8AC3E}">
        <p14:creationId xmlns:p14="http://schemas.microsoft.com/office/powerpoint/2010/main" val="3612010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pPr marL="171450" indent="-171450">
              <a:lnSpc>
                <a:spcPct val="90000"/>
              </a:lnSpc>
              <a:spcBef>
                <a:spcPts val="1000"/>
              </a:spcBef>
              <a:buFont typeface="Arial"/>
              <a:buChar char="•"/>
            </a:pPr>
            <a:r>
              <a:rPr lang="en-US">
                <a:cs typeface="Calibri"/>
              </a:rPr>
              <a:t>A word about bias:  </a:t>
            </a:r>
            <a:r>
              <a:rPr lang="en-US"/>
              <a:t>General biases need to be left at the door.</a:t>
            </a:r>
          </a:p>
          <a:p>
            <a:pPr marL="171450" indent="-171450">
              <a:lnSpc>
                <a:spcPct val="90000"/>
              </a:lnSpc>
              <a:spcBef>
                <a:spcPts val="1000"/>
              </a:spcBef>
              <a:buFont typeface="Arial"/>
              <a:buChar char="•"/>
            </a:pPr>
            <a:endParaRPr lang="en-US"/>
          </a:p>
          <a:p>
            <a:pPr marL="171450" indent="-171450">
              <a:lnSpc>
                <a:spcPct val="90000"/>
              </a:lnSpc>
              <a:spcBef>
                <a:spcPts val="1000"/>
              </a:spcBef>
              <a:buFont typeface="Arial"/>
              <a:buChar char="•"/>
            </a:pPr>
            <a:r>
              <a:rPr lang="en-US"/>
              <a:t>Do the Harvard Implicit Bias Test with your panel members to give them a sense.</a:t>
            </a:r>
          </a:p>
          <a:p>
            <a:pPr marL="171450" indent="-171450">
              <a:lnSpc>
                <a:spcPct val="90000"/>
              </a:lnSpc>
              <a:spcBef>
                <a:spcPts val="1000"/>
              </a:spcBef>
              <a:buFont typeface="Arial"/>
              <a:buChar char="•"/>
            </a:pPr>
            <a:endParaRPr lang="en-US"/>
          </a:p>
          <a:p>
            <a:pPr marL="171450" indent="-171450">
              <a:buFont typeface="Arial"/>
              <a:buChar char="•"/>
            </a:pPr>
            <a:r>
              <a:rPr lang="en-US"/>
              <a:t>No sex stereotypes.  Ninth Circuit adds the following at the beginning of a trial – the preliminary instructions (before evidence):</a:t>
            </a:r>
          </a:p>
          <a:p>
            <a:pPr marL="171450" indent="-171450">
              <a:buFont typeface="Arial"/>
              <a:buChar char="•"/>
            </a:pPr>
            <a:endParaRPr lang="en-US"/>
          </a:p>
          <a:p>
            <a:pPr marL="171450" indent="-171450">
              <a:buFont typeface="Arial"/>
              <a:buChar char="•"/>
            </a:pPr>
            <a:r>
              <a:rPr lang="en-US"/>
              <a:t>You must avoid bias, conscious or unconscious, based on a witness’s race, color, religious beliefs, national ancestry, sexual orientation, gender identity, gender, or economic circumstances in your determination of credibility.</a:t>
            </a: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13</a:t>
            </a:fld>
            <a:endParaRPr lang="en-US"/>
          </a:p>
        </p:txBody>
      </p:sp>
    </p:spTree>
    <p:extLst>
      <p:ext uri="{BB962C8B-B14F-4D97-AF65-F5344CB8AC3E}">
        <p14:creationId xmlns:p14="http://schemas.microsoft.com/office/powerpoint/2010/main" val="2636619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Circuit Court of Appeals – jury instructions for criminal cases – resource slide - </a:t>
            </a:r>
            <a:r>
              <a:rPr lang="en-US"/>
              <a:t>So your T9 policy should be clear and specific on this point as well – as in – instructions to the panelists should be done; panelists decide what is relevant and how much weight to give each piece of evidence – </a:t>
            </a:r>
          </a:p>
          <a:p>
            <a:endParaRPr lang="en-US">
              <a:cs typeface="Calibri"/>
            </a:endParaRPr>
          </a:p>
          <a:p>
            <a:r>
              <a:rPr lang="en-US"/>
              <a:t>OED - Assess - evaluate or estimate the nature, ability, or quality of</a:t>
            </a:r>
          </a:p>
          <a:p>
            <a:r>
              <a:rPr lang="en-US"/>
              <a:t>Evaluate - "form an idea, value, or amount of"</a:t>
            </a:r>
            <a:endParaRPr lang="en-US">
              <a:cs typeface="Calibri"/>
            </a:endParaRPr>
          </a:p>
          <a:p>
            <a:endParaRPr lang="en-US">
              <a:cs typeface="Calibri"/>
            </a:endParaRPr>
          </a:p>
          <a:p>
            <a:r>
              <a:rPr lang="en-US">
                <a:cs typeface="Calibri"/>
              </a:rPr>
              <a:t>ASSESS v. EVALUATE – assess – the framework upon which to judge – you will apply these categories to each piece of evidence – evaluate – the "how to" judge [their credibility] lens</a:t>
            </a: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14</a:t>
            </a:fld>
            <a:endParaRPr lang="en-US"/>
          </a:p>
        </p:txBody>
      </p:sp>
    </p:spTree>
    <p:extLst>
      <p:ext uri="{BB962C8B-B14F-4D97-AF65-F5344CB8AC3E}">
        <p14:creationId xmlns:p14="http://schemas.microsoft.com/office/powerpoint/2010/main" val="1438836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6F9B458-B4AF-4306-A9A3-E081B5AC7A16}" type="slidenum">
              <a:rPr lang="en-US" smtClean="0"/>
              <a:t>15</a:t>
            </a:fld>
            <a:endParaRPr lang="en-US"/>
          </a:p>
        </p:txBody>
      </p:sp>
    </p:spTree>
    <p:extLst>
      <p:ext uri="{BB962C8B-B14F-4D97-AF65-F5344CB8AC3E}">
        <p14:creationId xmlns:p14="http://schemas.microsoft.com/office/powerpoint/2010/main" val="3747842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16</a:t>
            </a:fld>
            <a:endParaRPr lang="en-US"/>
          </a:p>
        </p:txBody>
      </p:sp>
    </p:spTree>
    <p:extLst>
      <p:ext uri="{BB962C8B-B14F-4D97-AF65-F5344CB8AC3E}">
        <p14:creationId xmlns:p14="http://schemas.microsoft.com/office/powerpoint/2010/main" val="4228557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Neurobiology stuff...DOE didn't like that.</a:t>
            </a:r>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17</a:t>
            </a:fld>
            <a:endParaRPr lang="en-US"/>
          </a:p>
        </p:txBody>
      </p:sp>
    </p:spTree>
    <p:extLst>
      <p:ext uri="{BB962C8B-B14F-4D97-AF65-F5344CB8AC3E}">
        <p14:creationId xmlns:p14="http://schemas.microsoft.com/office/powerpoint/2010/main" val="4154348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Circuit Court of Appeals – jury instructions for criminal cases – resource slide - </a:t>
            </a:r>
            <a:r>
              <a:rPr lang="en-US"/>
              <a:t>So your T9 policy should be clear and specific on this point as well – as in – instructions to the panelists should be done; panelists decide what is relevant and how much weight to give each piece of evidence – </a:t>
            </a:r>
          </a:p>
          <a:p>
            <a:endParaRPr lang="en-US"/>
          </a:p>
          <a:p>
            <a:r>
              <a:rPr lang="en-US">
                <a:cs typeface="Calibri"/>
              </a:rPr>
              <a:t>ASSESS v. EVALUATE – assess – the framework upon which to judge – you will apply these categories to each piece of evidence – evaluate – the "how to" judge [their credibility] lens</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Add from the final rule:  consistency and plausibility</a:t>
            </a:r>
          </a:p>
          <a:p>
            <a:endParaRPr lang="en-US">
              <a:cs typeface="Calibri"/>
            </a:endParaRPr>
          </a:p>
          <a:p>
            <a:endParaRPr lang="en-US">
              <a:cs typeface="Calibri"/>
            </a:endParaRPr>
          </a:p>
          <a:p>
            <a:pPr marL="171450" indent="-171450">
              <a:buFont typeface="Arial"/>
              <a:buChar cha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18</a:t>
            </a:fld>
            <a:endParaRPr lang="en-US"/>
          </a:p>
        </p:txBody>
      </p:sp>
    </p:spTree>
    <p:extLst>
      <p:ext uri="{BB962C8B-B14F-4D97-AF65-F5344CB8AC3E}">
        <p14:creationId xmlns:p14="http://schemas.microsoft.com/office/powerpoint/2010/main" val="1777363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Add from the final rule:  consistency and plausibility</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06F9B458-B4AF-4306-A9A3-E081B5AC7A16}" type="slidenum">
              <a:rPr lang="en-US" smtClean="0"/>
              <a:t>19</a:t>
            </a:fld>
            <a:endParaRPr lang="en-US"/>
          </a:p>
        </p:txBody>
      </p:sp>
    </p:spTree>
    <p:extLst>
      <p:ext uri="{BB962C8B-B14F-4D97-AF65-F5344CB8AC3E}">
        <p14:creationId xmlns:p14="http://schemas.microsoft.com/office/powerpoint/2010/main" val="2287660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But, it's not just - "ok panelists, here's a bunch of info, just pick from your gut" - the good news is that it's more formulaic than that – the bad news is that it's hard and generally messy and gray and close calls – that's ok</a:t>
            </a:r>
            <a:endParaRPr lang="en-US"/>
          </a:p>
          <a:p>
            <a:endParaRPr lang="en-US"/>
          </a:p>
          <a:p>
            <a:r>
              <a:rPr lang="en-US"/>
              <a:t>Typed email (non email)</a:t>
            </a:r>
            <a:endParaRPr lang="en-US">
              <a:cs typeface="Calibri"/>
            </a:endParaRPr>
          </a:p>
          <a:p>
            <a:r>
              <a:rPr lang="en-US"/>
              <a:t>500 documents</a:t>
            </a:r>
            <a:endParaRPr lang="en-US">
              <a:cs typeface="Calibri"/>
            </a:endParaRPr>
          </a:p>
          <a:p>
            <a:r>
              <a:rPr lang="en-US"/>
              <a:t>Consciousness of guilt</a:t>
            </a:r>
            <a:endParaRPr lang="en-US">
              <a:cs typeface="Calibri"/>
            </a:endParaRPr>
          </a:p>
          <a:p>
            <a:r>
              <a:rPr lang="en-US"/>
              <a:t>False alibis</a:t>
            </a:r>
            <a:endParaRPr lang="en-US">
              <a:cs typeface="Calibri"/>
            </a:endParaRPr>
          </a:p>
          <a:p>
            <a:r>
              <a:rPr lang="en-US"/>
              <a:t>Witness tampering</a:t>
            </a:r>
            <a:endParaRPr lang="en-US">
              <a:cs typeface="Calibri"/>
            </a:endParaRPr>
          </a:p>
          <a:p>
            <a:endParaRPr lang="en-US">
              <a:cs typeface="Calibri"/>
            </a:endParaRPr>
          </a:p>
          <a:p>
            <a:r>
              <a:rPr lang="en-US">
                <a:cs typeface="Calibri"/>
              </a:rPr>
              <a:t>EX – primary – stab wound (knife in back); witness saw it happen; witness told roommate about it within minutes/hours; witness hates victim and says victim was aggressor and the perp acted in self defense</a:t>
            </a:r>
          </a:p>
          <a:p>
            <a:pPr>
              <a:defRPr/>
            </a:pPr>
            <a:endParaRPr lang="en-US">
              <a:cs typeface="Calibri"/>
            </a:endParaRPr>
          </a:p>
          <a:p>
            <a:pPr>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Example from Final Rule: </a:t>
            </a:r>
            <a:r>
              <a:rPr lang="en-US"/>
              <a:t>“Thus, for example, where a cross-examination question or piece of evidence is relevant, but concerns a party's character or prior bad acts, under the final regulations </a:t>
            </a:r>
            <a:r>
              <a:rPr lang="en-US">
                <a:solidFill>
                  <a:srgbClr val="008591"/>
                </a:solidFill>
              </a:rPr>
              <a:t>the decision-maker cannot exclude or refuse to consider the relevant evidence, but may proceed to objectively evaluate that relevant evidence by analyzing whether that evidence warrants a high or low level of weight or credibility, so long as the decision-maker's evaluation treats both parties equally</a:t>
            </a:r>
            <a:r>
              <a:rPr lang="en-US"/>
              <a:t> [1312] by not, for instance, automatically assigning higher weight to exculpatory character evidence than to inculpatory character evidence.”</a:t>
            </a:r>
            <a:endParaRPr lang="en-US">
              <a:cs typeface="Calibri"/>
            </a:endParaRPr>
          </a:p>
          <a:p>
            <a:endParaRPr lang="en-US">
              <a:cs typeface="Calibri"/>
            </a:endParaRP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“if relevant evidence seems to be missing, a party can point that out to the investigator, and </a:t>
            </a:r>
            <a:r>
              <a:rPr lang="en-US">
                <a:solidFill>
                  <a:srgbClr val="008591"/>
                </a:solidFill>
              </a:rPr>
              <a:t>if it turns out that relevant evidence was destroyed by a party, the decision-maker can take that into account in assessing the credibility of parties, and the weight of evidence in the case</a:t>
            </a:r>
            <a:r>
              <a:rPr lang="en-US"/>
              <a:t>.”</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21</a:t>
            </a:fld>
            <a:endParaRPr lang="en-US"/>
          </a:p>
        </p:txBody>
      </p:sp>
    </p:spTree>
    <p:extLst>
      <p:ext uri="{BB962C8B-B14F-4D97-AF65-F5344CB8AC3E}">
        <p14:creationId xmlns:p14="http://schemas.microsoft.com/office/powerpoint/2010/main" val="3985602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Forms – filled something out – look at dates/signatures signed under oath – information provided (SARC nurse forms and diagrams); database like school registry (where/what/when the class taken); where they live; where from; can this information corroborate or witness testimony or do the opposite</a:t>
            </a:r>
          </a:p>
          <a:p>
            <a:r>
              <a:rPr lang="en-US">
                <a:cs typeface="Calibri"/>
              </a:rPr>
              <a:t>E- messages - </a:t>
            </a:r>
            <a:endParaRPr lang="en-US"/>
          </a:p>
          <a:p>
            <a:r>
              <a:rPr lang="en-US"/>
              <a:t>Assess drafter and sender based on witness credibility and then add "when was it sent?" "under what circumstances?" - late at night/drunk "puffery/exaggeration" due to being behind a computer; "era of non-truth/fake news"</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22</a:t>
            </a:fld>
            <a:endParaRPr lang="en-US"/>
          </a:p>
        </p:txBody>
      </p:sp>
    </p:spTree>
    <p:extLst>
      <p:ext uri="{BB962C8B-B14F-4D97-AF65-F5344CB8AC3E}">
        <p14:creationId xmlns:p14="http://schemas.microsoft.com/office/powerpoint/2010/main" val="2636153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Examples of corroboration</a:t>
            </a:r>
          </a:p>
          <a:p>
            <a:r>
              <a:rPr lang="en-US"/>
              <a:t>Plausible explanation of a prior inconsistent statement</a:t>
            </a:r>
            <a:endParaRPr lang="en-US">
              <a:cs typeface="Calibri"/>
            </a:endParaRPr>
          </a:p>
          <a:p>
            <a:r>
              <a:rPr lang="en-US"/>
              <a:t>Direct v circumstantial evidence – raining example and no difference in its strength</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23</a:t>
            </a:fld>
            <a:endParaRPr lang="en-US"/>
          </a:p>
        </p:txBody>
      </p:sp>
    </p:spTree>
    <p:extLst>
      <p:ext uri="{BB962C8B-B14F-4D97-AF65-F5344CB8AC3E}">
        <p14:creationId xmlns:p14="http://schemas.microsoft.com/office/powerpoint/2010/main" val="252441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83306">
              <a:defRPr/>
            </a:pPr>
            <a:fld id="{06F9B458-B4AF-4306-A9A3-E081B5AC7A16}" type="slidenum">
              <a:rPr lang="en-US">
                <a:solidFill>
                  <a:prstClr val="black"/>
                </a:solidFill>
                <a:latin typeface="Calibri" panose="020F0502020204030204"/>
                <a:cs typeface="Arial"/>
                <a:sym typeface="Arial"/>
              </a:rPr>
              <a:pPr defTabSz="483306">
                <a:defRPr/>
              </a:pPr>
              <a:t>2</a:t>
            </a:fld>
            <a:endParaRPr lang="en-US">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2613123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24</a:t>
            </a:fld>
            <a:endParaRPr lang="en-US"/>
          </a:p>
        </p:txBody>
      </p:sp>
    </p:spTree>
    <p:extLst>
      <p:ext uri="{BB962C8B-B14F-4D97-AF65-F5344CB8AC3E}">
        <p14:creationId xmlns:p14="http://schemas.microsoft.com/office/powerpoint/2010/main" val="430455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Some people have revised things in their heads.  White collar criminals often will admit every element/fact of the crime, but reject the ultimate conclusion that they defrauded someone.  Their own mental landscape won’t let them admit things to themselves.</a:t>
            </a:r>
            <a:endParaRPr lang="en-US"/>
          </a:p>
          <a:p>
            <a:r>
              <a:rPr lang="en-US"/>
              <a:t>You are not looking to identify anyone as a liar or a truthteller.  The distinction is between credible and non-credible.</a:t>
            </a:r>
            <a:endParaRPr lang="en-US">
              <a:cs typeface="Calibri"/>
            </a:endParaRPr>
          </a:p>
          <a:p>
            <a:r>
              <a:rPr lang="en-US" b="1" u="sng"/>
              <a:t>1.7 CREDIBILITY OF WITNESSES</a:t>
            </a:r>
            <a:r>
              <a:rPr lang="en-US"/>
              <a:t> </a:t>
            </a:r>
            <a:endParaRPr lang="en-US">
              <a:cs typeface="Calibri"/>
            </a:endParaRPr>
          </a:p>
          <a:p>
            <a:r>
              <a:rPr lang="en-US"/>
              <a:t>In deciding the facts in this case, you may have to decide which testimony to believe and which testimony not to believe. You may believe everything a witness says, or part of it, or none of it.</a:t>
            </a:r>
            <a:endParaRPr lang="en-US">
              <a:cs typeface="Calibri"/>
            </a:endParaRPr>
          </a:p>
          <a:p>
            <a:r>
              <a:rPr lang="en-US"/>
              <a:t>In considering the testimony of any witness, you may take into account:</a:t>
            </a:r>
            <a:endParaRPr lang="en-US">
              <a:cs typeface="Calibri"/>
            </a:endParaRPr>
          </a:p>
          <a:p>
            <a:r>
              <a:rPr lang="en-US" u="sng"/>
              <a:t>(1) the witness’s opportunity and ability to see or hear or know the things testified to;</a:t>
            </a:r>
            <a:endParaRPr lang="en-US"/>
          </a:p>
          <a:p>
            <a:r>
              <a:rPr lang="en-US"/>
              <a:t>(2) the witness’s memory;</a:t>
            </a:r>
            <a:endParaRPr lang="en-US">
              <a:cs typeface="Calibri"/>
            </a:endParaRPr>
          </a:p>
          <a:p>
            <a:r>
              <a:rPr lang="en-US"/>
              <a:t>(3) the witness’s manner while testifying;</a:t>
            </a:r>
            <a:endParaRPr lang="en-US">
              <a:cs typeface="Calibri"/>
            </a:endParaRPr>
          </a:p>
          <a:p>
            <a:r>
              <a:rPr lang="en-US"/>
              <a:t>(4) the witness’s interest in the outcome of the case, if any;</a:t>
            </a:r>
            <a:endParaRPr lang="en-US">
              <a:cs typeface="Calibri"/>
            </a:endParaRPr>
          </a:p>
          <a:p>
            <a:r>
              <a:rPr lang="en-US"/>
              <a:t>(5) the witness’s bias or prejudice, if any;</a:t>
            </a:r>
            <a:endParaRPr lang="en-US">
              <a:cs typeface="Calibri"/>
            </a:endParaRPr>
          </a:p>
          <a:p>
            <a:r>
              <a:rPr lang="en-US"/>
              <a:t>(6) whether other evidence contradicted the witness’s testimony;</a:t>
            </a:r>
            <a:endParaRPr lang="en-US">
              <a:cs typeface="Calibri"/>
            </a:endParaRPr>
          </a:p>
          <a:p>
            <a:r>
              <a:rPr lang="en-US"/>
              <a:t>(7) the reasonableness of the witness’s testimony in light of all the evidence; and</a:t>
            </a:r>
            <a:endParaRPr lang="en-US">
              <a:cs typeface="Calibri"/>
            </a:endParaRPr>
          </a:p>
          <a:p>
            <a:r>
              <a:rPr lang="en-US"/>
              <a:t>(8) any other factors that bear on believability.</a:t>
            </a:r>
            <a:endParaRPr lang="en-US">
              <a:cs typeface="Calibri"/>
            </a:endParaRPr>
          </a:p>
          <a:p>
            <a:r>
              <a:rPr lang="en-US"/>
              <a:t>The weight of the evidence as to a fact does not necessarily depend on the number of witnesses who testify about it.  What is important is how believable the witnesses are, and how much weight you think their testimony deserves.</a:t>
            </a:r>
            <a:endParaRPr lang="en-US">
              <a:cs typeface="Calibri"/>
            </a:endParaRPr>
          </a:p>
          <a:p>
            <a:r>
              <a:rPr lang="en-US"/>
              <a:t>Evidence the witness presented:  testimony only.  Testimony + minor </a:t>
            </a:r>
            <a:r>
              <a:rPr lang="en-US" u="sng"/>
              <a:t>corroboration</a:t>
            </a:r>
            <a:r>
              <a:rPr lang="en-US"/>
              <a:t> .  </a:t>
            </a:r>
            <a:r>
              <a:rPr lang="en-US" u="sng"/>
              <a:t>Testimony</a:t>
            </a:r>
            <a:r>
              <a:rPr lang="en-US"/>
              <a:t>  + significant corroboration.  Testimony + overwhelming corroboration.  Testimony – demonstrated inconsistencies.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25</a:t>
            </a:fld>
            <a:endParaRPr lang="en-US"/>
          </a:p>
        </p:txBody>
      </p:sp>
    </p:spTree>
    <p:extLst>
      <p:ext uri="{BB962C8B-B14F-4D97-AF65-F5344CB8AC3E}">
        <p14:creationId xmlns:p14="http://schemas.microsoft.com/office/powerpoint/2010/main" val="1062769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Pause to brainstorm (deep thoughts in the shower or 4 am):  What are the countless ways to train?  Here are some ideas that wouldn't work IMHO in a large group setting but could work with 5-15, 20 folks.</a:t>
            </a:r>
          </a:p>
          <a:p>
            <a:endParaRPr lang="en-US"/>
          </a:p>
          <a:p>
            <a:r>
              <a:rPr lang="en-US"/>
              <a:t>Clips from law shows of testimony- discuss the factors</a:t>
            </a:r>
          </a:p>
          <a:p>
            <a:r>
              <a:rPr lang="en-US"/>
              <a:t>Documents = recently had a fraud trial – point out the problems on the doc – for example inflated income, wrong job, inflated or numerous bank accounts</a:t>
            </a:r>
            <a:endParaRPr lang="en-US">
              <a:cs typeface="Calibri" panose="020F0502020204030204"/>
            </a:endParaRPr>
          </a:p>
          <a:p>
            <a:endParaRPr lang="en-US">
              <a:cs typeface="Calibri" panose="020F0502020204030204"/>
            </a:endParaRPr>
          </a:p>
          <a:p>
            <a:r>
              <a:rPr lang="en-US">
                <a:cs typeface="Calibri" panose="020F0502020204030204"/>
              </a:rPr>
              <a:t>Play (don't show faces or blur out?) audiotaped testimony of complainant and respondent from a real hearing.  Discuss credibility of the testimony.  Perhaps get your GC's nod before doing so?  Get consent of parties for each hearing? If you don't see faces and body language, then just know the tool has weakness to it because it's important to catch body language.</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06F9B458-B4AF-4306-A9A3-E081B5AC7A16}" type="slidenum">
              <a:rPr lang="en-US" smtClean="0"/>
              <a:t>26</a:t>
            </a:fld>
            <a:endParaRPr lang="en-US"/>
          </a:p>
        </p:txBody>
      </p:sp>
    </p:spTree>
    <p:extLst>
      <p:ext uri="{BB962C8B-B14F-4D97-AF65-F5344CB8AC3E}">
        <p14:creationId xmlns:p14="http://schemas.microsoft.com/office/powerpoint/2010/main" val="3300490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020000"/>
                </a:solidFill>
                <a:effectLst/>
                <a:latin typeface="Open Sans"/>
              </a:rPr>
              <a:t>Part 2: Assessing Credibility </a:t>
            </a:r>
            <a:r>
              <a:rPr lang="en-US" b="0" i="0">
                <a:solidFill>
                  <a:srgbClr val="020000"/>
                </a:solidFill>
                <a:effectLst/>
                <a:latin typeface="Open Sans"/>
              </a:rPr>
              <a:t> </a:t>
            </a:r>
          </a:p>
          <a:p>
            <a:pPr algn="l"/>
            <a:r>
              <a:rPr lang="en-US" b="0" i="0">
                <a:solidFill>
                  <a:srgbClr val="020000"/>
                </a:solidFill>
                <a:effectLst/>
                <a:latin typeface="Open Sans"/>
              </a:rPr>
              <a:t>Our expert speaker will provide examples, tools, and resources for an effective credibility assessment based on facts presented in a hearing− and you'll have the opportunity to practice!</a:t>
            </a: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28</a:t>
            </a:fld>
            <a:endParaRPr lang="en-US"/>
          </a:p>
        </p:txBody>
      </p:sp>
    </p:spTree>
    <p:extLst>
      <p:ext uri="{BB962C8B-B14F-4D97-AF65-F5344CB8AC3E}">
        <p14:creationId xmlns:p14="http://schemas.microsoft.com/office/powerpoint/2010/main" val="2072881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p>
          <a:p>
            <a:pPr marL="0" indent="0">
              <a:buFont typeface="Arial"/>
              <a:buNone/>
            </a:pPr>
            <a:endParaRPr lang="en-US" b="0" i="0">
              <a:solidFill>
                <a:srgbClr val="333333"/>
              </a:solidFill>
              <a:effectLst/>
              <a:latin typeface="Georgia" panose="02040502050405020303" pitchFamily="18" charset="0"/>
            </a:endParaRPr>
          </a:p>
          <a:p>
            <a:pPr marL="171450" indent="-171450">
              <a:buFont typeface="Arial"/>
              <a:buChar char="•"/>
            </a:pPr>
            <a:r>
              <a:rPr lang="en-US" b="0" i="0">
                <a:solidFill>
                  <a:srgbClr val="333333"/>
                </a:solidFill>
                <a:effectLst/>
                <a:latin typeface="Georgia" panose="02040502050405020303" pitchFamily="18" charset="0"/>
              </a:rPr>
              <a:t>Presumption of innocence here!</a:t>
            </a:r>
            <a:endParaRPr lang="en-US"/>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29</a:t>
            </a:fld>
            <a:endParaRPr lang="en-US"/>
          </a:p>
        </p:txBody>
      </p:sp>
    </p:spTree>
    <p:extLst>
      <p:ext uri="{BB962C8B-B14F-4D97-AF65-F5344CB8AC3E}">
        <p14:creationId xmlns:p14="http://schemas.microsoft.com/office/powerpoint/2010/main" val="2932694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31</a:t>
            </a:fld>
            <a:endParaRPr lang="en-US"/>
          </a:p>
        </p:txBody>
      </p:sp>
    </p:spTree>
    <p:extLst>
      <p:ext uri="{BB962C8B-B14F-4D97-AF65-F5344CB8AC3E}">
        <p14:creationId xmlns:p14="http://schemas.microsoft.com/office/powerpoint/2010/main" val="98471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32</a:t>
            </a:fld>
            <a:endParaRPr lang="en-US"/>
          </a:p>
        </p:txBody>
      </p:sp>
    </p:spTree>
    <p:extLst>
      <p:ext uri="{BB962C8B-B14F-4D97-AF65-F5344CB8AC3E}">
        <p14:creationId xmlns:p14="http://schemas.microsoft.com/office/powerpoint/2010/main" val="3770234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GROUP DISCUSSION about the activity: sexual assault that is oral contact to the genitalia without consent</a:t>
            </a:r>
          </a:p>
          <a:p>
            <a:endParaRPr lang="en-US"/>
          </a:p>
          <a:p>
            <a:r>
              <a:rPr lang="en-US"/>
              <a:t>So asking yourself the disputed fact question? Disputed fact – consent</a:t>
            </a:r>
            <a:endParaRPr lang="en-US">
              <a:cs typeface="Calibri"/>
            </a:endParaRPr>
          </a:p>
          <a:p>
            <a:endParaRPr lang="en-US">
              <a:cs typeface="Calibri"/>
            </a:endParaRPr>
          </a:p>
          <a:p>
            <a:r>
              <a:rPr lang="en-US">
                <a:cs typeface="Calibri"/>
              </a:rPr>
              <a:t>Each person – take a moment, do the homework – first four bullets (writing is later) – 10 minutes?</a:t>
            </a:r>
          </a:p>
          <a:p>
            <a:endParaRPr lang="en-US">
              <a:cs typeface="Calibri"/>
            </a:endParaRPr>
          </a:p>
        </p:txBody>
      </p:sp>
      <p:sp>
        <p:nvSpPr>
          <p:cNvPr id="4" name="Slide Number Placeholder 3"/>
          <p:cNvSpPr>
            <a:spLocks noGrp="1"/>
          </p:cNvSpPr>
          <p:nvPr>
            <p:ph type="sldNum" sz="quarter" idx="5"/>
          </p:nvPr>
        </p:nvSpPr>
        <p:spPr/>
        <p:txBody>
          <a:bodyPr/>
          <a:lstStyle/>
          <a:p>
            <a:fld id="{06F9B458-B4AF-4306-A9A3-E081B5AC7A16}" type="slidenum">
              <a:rPr lang="en-US" smtClean="0"/>
              <a:t>33</a:t>
            </a:fld>
            <a:endParaRPr lang="en-US"/>
          </a:p>
        </p:txBody>
      </p:sp>
    </p:spTree>
    <p:extLst>
      <p:ext uri="{BB962C8B-B14F-4D97-AF65-F5344CB8AC3E}">
        <p14:creationId xmlns:p14="http://schemas.microsoft.com/office/powerpoint/2010/main" val="1089728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CAVEAT – there is no substitute for viewing the people in person; that is why judge’s decision are reviewed for abuse of discretion – given great deference as they had the opportunity to observe witnesses and their body language; tone; etc.</a:t>
            </a:r>
          </a:p>
          <a:p>
            <a:endParaRPr lang="en-US"/>
          </a:p>
          <a:p>
            <a:r>
              <a:rPr lang="en-US"/>
              <a:t>Describe complexity</a:t>
            </a:r>
          </a:p>
          <a:p>
            <a:endParaRPr lang="en-US"/>
          </a:p>
          <a:p>
            <a:r>
              <a:rPr lang="en-US"/>
              <a:t>There is no such thing as abstaining.</a:t>
            </a: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34</a:t>
            </a:fld>
            <a:endParaRPr lang="en-US"/>
          </a:p>
        </p:txBody>
      </p:sp>
    </p:spTree>
    <p:extLst>
      <p:ext uri="{BB962C8B-B14F-4D97-AF65-F5344CB8AC3E}">
        <p14:creationId xmlns:p14="http://schemas.microsoft.com/office/powerpoint/2010/main" val="3073363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taking a photo of a minor's  body part with intent to gratify sexual desire; touching a minor's body part without consent with the intent to gratify sexual desire</a:t>
            </a:r>
          </a:p>
        </p:txBody>
      </p:sp>
      <p:sp>
        <p:nvSpPr>
          <p:cNvPr id="4" name="Slide Number Placeholder 3"/>
          <p:cNvSpPr>
            <a:spLocks noGrp="1"/>
          </p:cNvSpPr>
          <p:nvPr>
            <p:ph type="sldNum" sz="quarter" idx="5"/>
          </p:nvPr>
        </p:nvSpPr>
        <p:spPr/>
        <p:txBody>
          <a:bodyPr/>
          <a:lstStyle/>
          <a:p>
            <a:fld id="{06F9B458-B4AF-4306-A9A3-E081B5AC7A16}" type="slidenum">
              <a:rPr lang="en-US" smtClean="0"/>
              <a:t>35</a:t>
            </a:fld>
            <a:endParaRPr lang="en-US"/>
          </a:p>
        </p:txBody>
      </p:sp>
    </p:spTree>
    <p:extLst>
      <p:ext uri="{BB962C8B-B14F-4D97-AF65-F5344CB8AC3E}">
        <p14:creationId xmlns:p14="http://schemas.microsoft.com/office/powerpoint/2010/main" val="59126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Step back – thinking about credibility? Draw short straw? Teaching kindness or empathy? If you think about it, jurors in criminal or civil cases don't get any training or lessons on how to evaluate credibility – they just get ONE instruction – basically, here are the factors to consider when believing someone's testimony.  So, while I am going to add to that, just know that the DOE also doesn't think it's that critical of a skill set as they remark as follows:  "</a:t>
            </a:r>
            <a:r>
              <a:rPr lang="en-US"/>
              <a:t>Department notes that judging credibility is traditionally left in the hands of non-lawyers without specialized training, in the form of jurors who serve as fact-finders in civil and criminal jury trials, because assessing credibility based on factors such as witness demeanor, plausibility, and consistency are functions of common sense rather than legal expertise.”  That's to relieve any anxiety about this.</a:t>
            </a:r>
            <a:endParaRPr lang="en-US">
              <a:cs typeface="Calibri"/>
            </a:endParaRPr>
          </a:p>
        </p:txBody>
      </p:sp>
      <p:sp>
        <p:nvSpPr>
          <p:cNvPr id="4" name="Slide Number Placeholder 3"/>
          <p:cNvSpPr>
            <a:spLocks noGrp="1"/>
          </p:cNvSpPr>
          <p:nvPr>
            <p:ph type="sldNum" sz="quarter" idx="5"/>
          </p:nvPr>
        </p:nvSpPr>
        <p:spPr/>
        <p:txBody>
          <a:bodyPr/>
          <a:lstStyle/>
          <a:p>
            <a:fld id="{06F9B458-B4AF-4306-A9A3-E081B5AC7A16}" type="slidenum">
              <a:rPr lang="en-US" smtClean="0"/>
              <a:t>3</a:t>
            </a:fld>
            <a:endParaRPr lang="en-US"/>
          </a:p>
        </p:txBody>
      </p:sp>
    </p:spTree>
    <p:extLst>
      <p:ext uri="{BB962C8B-B14F-4D97-AF65-F5344CB8AC3E}">
        <p14:creationId xmlns:p14="http://schemas.microsoft.com/office/powerpoint/2010/main" val="3865575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36</a:t>
            </a:fld>
            <a:endParaRPr lang="en-US"/>
          </a:p>
        </p:txBody>
      </p:sp>
    </p:spTree>
    <p:extLst>
      <p:ext uri="{BB962C8B-B14F-4D97-AF65-F5344CB8AC3E}">
        <p14:creationId xmlns:p14="http://schemas.microsoft.com/office/powerpoint/2010/main" val="19705212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GROUP DISCUSSION about the activity:  taking a photo of a minor's  body part with intent to gratify sexual desire; touching a minor's body part without consent with the intent to gratify sexual desire</a:t>
            </a:r>
          </a:p>
          <a:p>
            <a:endParaRPr lang="en-US"/>
          </a:p>
          <a:p>
            <a:r>
              <a:rPr lang="en-US"/>
              <a:t>So asking yourself the disputed fact question? Disputed fact – consent</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37</a:t>
            </a:fld>
            <a:endParaRPr lang="en-US"/>
          </a:p>
        </p:txBody>
      </p:sp>
    </p:spTree>
    <p:extLst>
      <p:ext uri="{BB962C8B-B14F-4D97-AF65-F5344CB8AC3E}">
        <p14:creationId xmlns:p14="http://schemas.microsoft.com/office/powerpoint/2010/main" val="3375865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 can’t have a bias against Bob out of the gate</a:t>
            </a: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38</a:t>
            </a:fld>
            <a:endParaRPr lang="en-US"/>
          </a:p>
        </p:txBody>
      </p:sp>
    </p:spTree>
    <p:extLst>
      <p:ext uri="{BB962C8B-B14F-4D97-AF65-F5344CB8AC3E}">
        <p14:creationId xmlns:p14="http://schemas.microsoft.com/office/powerpoint/2010/main" val="1407951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 going to tell you how to do it, but how do you get to responsible or not responsible without it...may be a way, may be a case and by all means, DOE would sanction it.</a:t>
            </a:r>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40</a:t>
            </a:fld>
            <a:endParaRPr lang="en-US"/>
          </a:p>
        </p:txBody>
      </p:sp>
    </p:spTree>
    <p:extLst>
      <p:ext uri="{BB962C8B-B14F-4D97-AF65-F5344CB8AC3E}">
        <p14:creationId xmlns:p14="http://schemas.microsoft.com/office/powerpoint/2010/main" val="3992471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41</a:t>
            </a:fld>
            <a:endParaRPr lang="en-US"/>
          </a:p>
        </p:txBody>
      </p:sp>
    </p:spTree>
    <p:extLst>
      <p:ext uri="{BB962C8B-B14F-4D97-AF65-F5344CB8AC3E}">
        <p14:creationId xmlns:p14="http://schemas.microsoft.com/office/powerpoint/2010/main" val="2828365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only area of coverage in this training</a:t>
            </a:r>
          </a:p>
          <a:p>
            <a:endParaRPr lang="en-US"/>
          </a:p>
          <a:p>
            <a:r>
              <a:rPr lang="en-US"/>
              <a:t>TALK TO GC ABOUT WHETHER YOU WANT THE VOTE WRITTEN IN THERE</a:t>
            </a:r>
          </a:p>
          <a:p>
            <a:r>
              <a:rPr lang="en-US"/>
              <a:t>Use a tool – Plug and Play – Must have template of the letter</a:t>
            </a:r>
            <a:endParaRPr lang="en-US">
              <a:cs typeface="Calibri"/>
            </a:endParaRPr>
          </a:p>
          <a:p>
            <a:endParaRPr lang="en-US"/>
          </a:p>
          <a:p>
            <a:r>
              <a:rPr lang="en-US"/>
              <a:t>Stay away from victim blaming/shaming</a:t>
            </a:r>
          </a:p>
          <a:p>
            <a:r>
              <a:rPr lang="en-US"/>
              <a:t>Be mindful of who will read this – sensitive to the parties</a:t>
            </a: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42</a:t>
            </a:fld>
            <a:endParaRPr lang="en-US"/>
          </a:p>
        </p:txBody>
      </p:sp>
    </p:spTree>
    <p:extLst>
      <p:ext uri="{BB962C8B-B14F-4D97-AF65-F5344CB8AC3E}">
        <p14:creationId xmlns:p14="http://schemas.microsoft.com/office/powerpoint/2010/main" val="3281379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them to practice writing rationale and who they selected as credible and why?</a:t>
            </a:r>
          </a:p>
          <a:p>
            <a:r>
              <a:rPr lang="en-US"/>
              <a:t>Can have break out groups depending on the numbers and how split the findings are.</a:t>
            </a: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43</a:t>
            </a:fld>
            <a:endParaRPr lang="en-US"/>
          </a:p>
        </p:txBody>
      </p:sp>
    </p:spTree>
    <p:extLst>
      <p:ext uri="{BB962C8B-B14F-4D97-AF65-F5344CB8AC3E}">
        <p14:creationId xmlns:p14="http://schemas.microsoft.com/office/powerpoint/2010/main" val="2856008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them to practice writing rationale and who they selected as credible and why?</a:t>
            </a:r>
          </a:p>
          <a:p>
            <a:r>
              <a:rPr lang="en-US"/>
              <a:t>Can have break out groups depending on the numbers and how split the findings are.</a:t>
            </a: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44</a:t>
            </a:fld>
            <a:endParaRPr lang="en-US"/>
          </a:p>
        </p:txBody>
      </p:sp>
    </p:spTree>
    <p:extLst>
      <p:ext uri="{BB962C8B-B14F-4D97-AF65-F5344CB8AC3E}">
        <p14:creationId xmlns:p14="http://schemas.microsoft.com/office/powerpoint/2010/main" val="3280149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Bonus round: not liar v. truthteller – credible v. non-credible (think of a car accident where you may have seen a portion but not all of the accident); view blocked, for ex.</a:t>
            </a:r>
          </a:p>
          <a:p>
            <a:endParaRPr lang="en-US">
              <a:cs typeface="Calibri"/>
            </a:endParaRPr>
          </a:p>
        </p:txBody>
      </p:sp>
      <p:sp>
        <p:nvSpPr>
          <p:cNvPr id="4" name="Slide Number Placeholder 3"/>
          <p:cNvSpPr>
            <a:spLocks noGrp="1"/>
          </p:cNvSpPr>
          <p:nvPr>
            <p:ph type="sldNum" sz="quarter" idx="5"/>
          </p:nvPr>
        </p:nvSpPr>
        <p:spPr/>
        <p:txBody>
          <a:bodyPr/>
          <a:lstStyle/>
          <a:p>
            <a:fld id="{06F9B458-B4AF-4306-A9A3-E081B5AC7A16}" type="slidenum">
              <a:rPr lang="en-US" smtClean="0"/>
              <a:t>48</a:t>
            </a:fld>
            <a:endParaRPr lang="en-US"/>
          </a:p>
        </p:txBody>
      </p:sp>
    </p:spTree>
    <p:extLst>
      <p:ext uri="{BB962C8B-B14F-4D97-AF65-F5344CB8AC3E}">
        <p14:creationId xmlns:p14="http://schemas.microsoft.com/office/powerpoint/2010/main" val="3143328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How many lawyers? Former criminal attorney? Civil litigators?  POLL?</a:t>
            </a:r>
          </a:p>
          <a:p>
            <a:r>
              <a:rPr lang="en-US">
                <a:cs typeface="Calibri"/>
              </a:rPr>
              <a:t>These slides have a lot from the rule – it's just for your edification – I'm not going to read them to you – it's for you to easily find/point to</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6F9B458-B4AF-4306-A9A3-E081B5AC7A16}" type="slidenum">
              <a:rPr lang="en-US" smtClean="0"/>
              <a:t>4</a:t>
            </a:fld>
            <a:endParaRPr lang="en-US"/>
          </a:p>
        </p:txBody>
      </p:sp>
    </p:spTree>
    <p:extLst>
      <p:ext uri="{BB962C8B-B14F-4D97-AF65-F5344CB8AC3E}">
        <p14:creationId xmlns:p14="http://schemas.microsoft.com/office/powerpoint/2010/main" val="229259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020000"/>
                </a:solidFill>
                <a:effectLst/>
                <a:latin typeface="Open Sans"/>
              </a:rPr>
              <a:t>Part 1: Considering Credibility</a:t>
            </a:r>
            <a:r>
              <a:rPr lang="en-US" b="0" i="0">
                <a:solidFill>
                  <a:srgbClr val="020000"/>
                </a:solidFill>
                <a:effectLst/>
                <a:latin typeface="Open Sans"/>
              </a:rPr>
              <a:t> </a:t>
            </a:r>
          </a:p>
          <a:p>
            <a:pPr algn="l"/>
            <a:r>
              <a:rPr lang="en-US" b="0" i="0">
                <a:solidFill>
                  <a:srgbClr val="020000"/>
                </a:solidFill>
                <a:effectLst/>
                <a:latin typeface="Open Sans"/>
              </a:rPr>
              <a:t>During this first part of the training, we will discuss: </a:t>
            </a:r>
          </a:p>
          <a:p>
            <a:pPr algn="l">
              <a:buFont typeface="Arial" panose="020B0604020202020204" pitchFamily="34" charset="0"/>
              <a:buChar char="•"/>
            </a:pPr>
            <a:r>
              <a:rPr lang="en-US" b="0" i="0">
                <a:solidFill>
                  <a:srgbClr val="020000"/>
                </a:solidFill>
                <a:effectLst/>
                <a:latin typeface="Open Sans"/>
              </a:rPr>
              <a:t>Which factors are used to assess credibility. </a:t>
            </a:r>
          </a:p>
          <a:p>
            <a:pPr algn="l">
              <a:buFont typeface="Arial" panose="020B0604020202020204" pitchFamily="34" charset="0"/>
              <a:buChar char="•"/>
            </a:pPr>
            <a:r>
              <a:rPr lang="en-US" b="0" i="0">
                <a:solidFill>
                  <a:srgbClr val="020000"/>
                </a:solidFill>
                <a:effectLst/>
                <a:latin typeface="Open Sans"/>
              </a:rPr>
              <a:t>How to ask effective and balanced questions about credibility concerns. </a:t>
            </a:r>
          </a:p>
          <a:p>
            <a:pPr algn="l">
              <a:buFont typeface="Arial" panose="020B0604020202020204" pitchFamily="34" charset="0"/>
              <a:buChar char="•"/>
            </a:pPr>
            <a:r>
              <a:rPr lang="en-US" b="0" i="0">
                <a:solidFill>
                  <a:srgbClr val="020000"/>
                </a:solidFill>
                <a:effectLst/>
                <a:latin typeface="Open Sans"/>
              </a:rPr>
              <a:t>Strategies to better understand and mitigate bias to uphold a fair and equitable process. </a:t>
            </a: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5</a:t>
            </a:fld>
            <a:endParaRPr lang="en-US"/>
          </a:p>
        </p:txBody>
      </p:sp>
    </p:spTree>
    <p:extLst>
      <p:ext uri="{BB962C8B-B14F-4D97-AF65-F5344CB8AC3E}">
        <p14:creationId xmlns:p14="http://schemas.microsoft.com/office/powerpoint/2010/main" val="11185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Discuss results – what are they? Why or why not? Should you? Why/why not?</a:t>
            </a:r>
          </a:p>
          <a:p>
            <a:r>
              <a:rPr lang="en-US">
                <a:cs typeface="Calibri"/>
              </a:rPr>
              <a:t>Can anyone tell me how they assess credibility? Systematic or gut?  We do this with kids, right?  3 children run in to explain what happened (you will hear it soon enough) - something went wrong. Something got broken.  Let's say it's a window.  You as the parent start to evaluate their stories.  Whose narrative are you believing and why? Is it because one kid is always honest and another kid isn't? (Preconceived notions) Is it because one story makes more sense than the other kid's story. Corroboration? Meaning a neighbor kid was a witness? But is the neighbor kid a friend of the "exonerated kid" so they have a bias in favor of that kid and may shade the truth?  Complicated stuff....</a:t>
            </a:r>
          </a:p>
          <a:p>
            <a:endParaRPr lang="en-US">
              <a:cs typeface="Calibri"/>
            </a:endParaRPr>
          </a:p>
        </p:txBody>
      </p:sp>
      <p:sp>
        <p:nvSpPr>
          <p:cNvPr id="4" name="Slide Number Placeholder 3"/>
          <p:cNvSpPr>
            <a:spLocks noGrp="1"/>
          </p:cNvSpPr>
          <p:nvPr>
            <p:ph type="sldNum" sz="quarter" idx="5"/>
          </p:nvPr>
        </p:nvSpPr>
        <p:spPr/>
        <p:txBody>
          <a:bodyPr/>
          <a:lstStyle/>
          <a:p>
            <a:fld id="{06F9B458-B4AF-4306-A9A3-E081B5AC7A16}" type="slidenum">
              <a:rPr lang="en-US" smtClean="0"/>
              <a:t>6</a:t>
            </a:fld>
            <a:endParaRPr lang="en-US"/>
          </a:p>
        </p:txBody>
      </p:sp>
    </p:spTree>
    <p:extLst>
      <p:ext uri="{BB962C8B-B14F-4D97-AF65-F5344CB8AC3E}">
        <p14:creationId xmlns:p14="http://schemas.microsoft.com/office/powerpoint/2010/main" val="2428509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a:t>
            </a:r>
            <a:r>
              <a:rPr lang="en-US" b="0" i="0">
                <a:solidFill>
                  <a:srgbClr val="333333"/>
                </a:solidFill>
                <a:effectLst/>
                <a:latin typeface="Georgia" panose="02040502050405020303" pitchFamily="18" charset="0"/>
              </a:rPr>
              <a:t>A critical feature of a fair grievance process is that Title IX personnel refrain from drawing conclusions or making assumptions about either party's credibility or truthfulness until conclusion of the grievance process; therefore, the Department declines to impose a presumption that either party (or both parties) are credible or truthful.”  </a:t>
            </a:r>
            <a:r>
              <a:rPr lang="en-US" b="1" i="0">
                <a:solidFill>
                  <a:srgbClr val="333333"/>
                </a:solidFill>
                <a:effectLst/>
                <a:latin typeface="Georgia" panose="02040502050405020303" pitchFamily="18" charset="0"/>
              </a:rPr>
              <a:t>Believe the victim campaign. Stereotypes of men as predators or plying women with alcohol.  Stay neutral and extract implicit bias.</a:t>
            </a:r>
          </a:p>
          <a:p>
            <a:pPr marL="171450" indent="-171450">
              <a:buFont typeface="Arial"/>
              <a:buChar char="•"/>
            </a:pPr>
            <a:endParaRPr lang="en-US" b="1" i="0">
              <a:solidFill>
                <a:srgbClr val="333333"/>
              </a:solidFill>
              <a:effectLst/>
              <a:latin typeface="Georgia" panose="02040502050405020303" pitchFamily="18" charset="0"/>
            </a:endParaRPr>
          </a:p>
          <a:p>
            <a:pPr marL="171450" indent="-171450">
              <a:buFont typeface="Arial"/>
              <a:buChar char="•"/>
            </a:pPr>
            <a:r>
              <a:rPr lang="en-US" b="1" i="0">
                <a:solidFill>
                  <a:srgbClr val="333333"/>
                </a:solidFill>
                <a:effectLst/>
                <a:latin typeface="Georgia" panose="02040502050405020303" pitchFamily="18" charset="0"/>
              </a:rPr>
              <a:t>Good thing:  common sense can guide you according to the rule!</a:t>
            </a:r>
            <a:endParaRPr lang="en-US" b="1"/>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10</a:t>
            </a:fld>
            <a:endParaRPr lang="en-US"/>
          </a:p>
        </p:txBody>
      </p:sp>
    </p:spTree>
    <p:extLst>
      <p:ext uri="{BB962C8B-B14F-4D97-AF65-F5344CB8AC3E}">
        <p14:creationId xmlns:p14="http://schemas.microsoft.com/office/powerpoint/2010/main" val="2116378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11</a:t>
            </a:fld>
            <a:endParaRPr lang="en-US"/>
          </a:p>
        </p:txBody>
      </p:sp>
    </p:spTree>
    <p:extLst>
      <p:ext uri="{BB962C8B-B14F-4D97-AF65-F5344CB8AC3E}">
        <p14:creationId xmlns:p14="http://schemas.microsoft.com/office/powerpoint/2010/main" val="2947767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12</a:t>
            </a:fld>
            <a:endParaRPr lang="en-US"/>
          </a:p>
        </p:txBody>
      </p:sp>
    </p:spTree>
    <p:extLst>
      <p:ext uri="{BB962C8B-B14F-4D97-AF65-F5344CB8AC3E}">
        <p14:creationId xmlns:p14="http://schemas.microsoft.com/office/powerpoint/2010/main" val="1041940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8127-0748-4D27-8CA3-ED6BFEA3D559}"/>
              </a:ext>
            </a:extLst>
          </p:cNvPr>
          <p:cNvSpPr>
            <a:spLocks noGrp="1"/>
          </p:cNvSpPr>
          <p:nvPr>
            <p:ph type="title" hasCustomPrompt="1"/>
          </p:nvPr>
        </p:nvSpPr>
        <p:spPr>
          <a:xfrm>
            <a:off x="681645" y="1584937"/>
            <a:ext cx="7827990" cy="1657291"/>
          </a:xfrm>
          <a:prstGeom prst="rect">
            <a:avLst/>
          </a:prstGeom>
        </p:spPr>
        <p:txBody>
          <a:bodyPr/>
          <a:lstStyle>
            <a:lvl1pPr>
              <a:defRPr sz="3600" b="1">
                <a:solidFill>
                  <a:srgbClr val="082544"/>
                </a:solidFill>
              </a:defRPr>
            </a:lvl1pPr>
          </a:lstStyle>
          <a:p>
            <a:r>
              <a:rPr lang="en-US"/>
              <a:t>Title of Your Program</a:t>
            </a:r>
          </a:p>
        </p:txBody>
      </p:sp>
      <p:sp>
        <p:nvSpPr>
          <p:cNvPr id="4" name="Text Placeholder 1">
            <a:extLst>
              <a:ext uri="{FF2B5EF4-FFF2-40B4-BE49-F238E27FC236}">
                <a16:creationId xmlns:a16="http://schemas.microsoft.com/office/drawing/2014/main" id="{16602893-9308-40DC-9B29-715B7C79E19E}"/>
              </a:ext>
            </a:extLst>
          </p:cNvPr>
          <p:cNvSpPr>
            <a:spLocks noGrp="1"/>
          </p:cNvSpPr>
          <p:nvPr>
            <p:ph type="body" sz="quarter" idx="14" hasCustomPrompt="1"/>
          </p:nvPr>
        </p:nvSpPr>
        <p:spPr>
          <a:xfrm>
            <a:off x="2314120" y="3321583"/>
            <a:ext cx="6195515" cy="254925"/>
          </a:xfrm>
          <a:prstGeom prst="rect">
            <a:avLst/>
          </a:prstGeom>
        </p:spPr>
        <p:txBody>
          <a:bodyPr/>
          <a:lstStyle>
            <a:lvl1pPr marL="0" indent="0">
              <a:buNone/>
              <a:defRPr sz="2000" b="1">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err="1"/>
              <a:t>Firstname</a:t>
            </a:r>
            <a:r>
              <a:rPr lang="en-US"/>
              <a:t> </a:t>
            </a:r>
            <a:r>
              <a:rPr lang="en-US" err="1"/>
              <a:t>Lastname</a:t>
            </a:r>
            <a:endParaRPr lang="en-US"/>
          </a:p>
        </p:txBody>
      </p:sp>
      <p:sp>
        <p:nvSpPr>
          <p:cNvPr id="14" name="Text Placeholder 2">
            <a:extLst>
              <a:ext uri="{FF2B5EF4-FFF2-40B4-BE49-F238E27FC236}">
                <a16:creationId xmlns:a16="http://schemas.microsoft.com/office/drawing/2014/main" id="{761BBEED-1AD8-48B3-9FDD-DC3A95A3D21C}"/>
              </a:ext>
            </a:extLst>
          </p:cNvPr>
          <p:cNvSpPr>
            <a:spLocks noGrp="1"/>
          </p:cNvSpPr>
          <p:nvPr>
            <p:ph type="body" sz="quarter" idx="12" hasCustomPrompt="1"/>
          </p:nvPr>
        </p:nvSpPr>
        <p:spPr>
          <a:xfrm>
            <a:off x="2314120" y="3615771"/>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a:t>
            </a:r>
          </a:p>
        </p:txBody>
      </p:sp>
      <p:sp>
        <p:nvSpPr>
          <p:cNvPr id="15" name="Text Placeholder 3">
            <a:extLst>
              <a:ext uri="{FF2B5EF4-FFF2-40B4-BE49-F238E27FC236}">
                <a16:creationId xmlns:a16="http://schemas.microsoft.com/office/drawing/2014/main" id="{C5660E2F-91B3-40BF-9C96-9CF058A65AE1}"/>
              </a:ext>
            </a:extLst>
          </p:cNvPr>
          <p:cNvSpPr>
            <a:spLocks noGrp="1"/>
          </p:cNvSpPr>
          <p:nvPr>
            <p:ph type="body" sz="quarter" idx="13" hasCustomPrompt="1"/>
          </p:nvPr>
        </p:nvSpPr>
        <p:spPr>
          <a:xfrm>
            <a:off x="2314120" y="3908513"/>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Institution</a:t>
            </a:r>
          </a:p>
        </p:txBody>
      </p:sp>
      <p:sp>
        <p:nvSpPr>
          <p:cNvPr id="13" name="Text Placeholder 4">
            <a:extLst>
              <a:ext uri="{FF2B5EF4-FFF2-40B4-BE49-F238E27FC236}">
                <a16:creationId xmlns:a16="http://schemas.microsoft.com/office/drawing/2014/main" id="{FA9266FA-61D7-4BB3-868A-EB7486B28B53}"/>
              </a:ext>
            </a:extLst>
          </p:cNvPr>
          <p:cNvSpPr>
            <a:spLocks noGrp="1"/>
          </p:cNvSpPr>
          <p:nvPr>
            <p:ph type="body" sz="quarter" idx="11" hasCustomPrompt="1"/>
          </p:nvPr>
        </p:nvSpPr>
        <p:spPr>
          <a:xfrm>
            <a:off x="2314120" y="4201255"/>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Email address</a:t>
            </a:r>
          </a:p>
        </p:txBody>
      </p:sp>
    </p:spTree>
    <p:extLst>
      <p:ext uri="{BB962C8B-B14F-4D97-AF65-F5344CB8AC3E}">
        <p14:creationId xmlns:p14="http://schemas.microsoft.com/office/powerpoint/2010/main" val="3223763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96D34C-30F6-4BF3-B882-927F9D7B595A}"/>
              </a:ext>
            </a:extLst>
          </p:cNvPr>
          <p:cNvSpPr>
            <a:spLocks noGrp="1"/>
          </p:cNvSpPr>
          <p:nvPr>
            <p:ph type="body" sz="quarter" idx="10" hasCustomPrompt="1"/>
          </p:nvPr>
        </p:nvSpPr>
        <p:spPr>
          <a:xfrm>
            <a:off x="1230211" y="1621039"/>
            <a:ext cx="6683578" cy="2900363"/>
          </a:xfrm>
          <a:prstGeom prst="rect">
            <a:avLst/>
          </a:prstGeom>
        </p:spPr>
        <p:txBody>
          <a:bodyPr/>
          <a:lstStyle>
            <a:lvl1pPr marL="0" indent="0">
              <a:buNone/>
              <a:defRPr sz="2400"/>
            </a:lvl1pPr>
          </a:lstStyle>
          <a:p>
            <a:r>
              <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rPr>
              <a:t>What is the question you want to ask?</a:t>
            </a:r>
          </a:p>
          <a:p>
            <a:endPar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r>
              <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rPr>
              <a:t>Is there a follow-up question?</a:t>
            </a:r>
          </a:p>
          <a:p>
            <a:pPr lvl="0"/>
            <a:endParaRPr lang="en-US"/>
          </a:p>
        </p:txBody>
      </p:sp>
    </p:spTree>
    <p:extLst>
      <p:ext uri="{BB962C8B-B14F-4D97-AF65-F5344CB8AC3E}">
        <p14:creationId xmlns:p14="http://schemas.microsoft.com/office/powerpoint/2010/main" val="135160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B603270C-2FB7-43D6-ADF6-CCDE890E772F}"/>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rPr>
              <a:t>What is your poll question?</a:t>
            </a:r>
          </a:p>
          <a:p>
            <a:pPr lvl="0"/>
            <a:endParaRPr lang="en-US"/>
          </a:p>
        </p:txBody>
      </p:sp>
    </p:spTree>
    <p:extLst>
      <p:ext uri="{BB962C8B-B14F-4D97-AF65-F5344CB8AC3E}">
        <p14:creationId xmlns:p14="http://schemas.microsoft.com/office/powerpoint/2010/main" val="3121224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B603270C-2FB7-43D6-ADF6-CCDE890E772F}"/>
              </a:ext>
            </a:extLst>
          </p:cNvPr>
          <p:cNvSpPr>
            <a:spLocks noGrp="1"/>
          </p:cNvSpPr>
          <p:nvPr>
            <p:ph type="body" sz="quarter" idx="10" hasCustomPrompt="1"/>
          </p:nvPr>
        </p:nvSpPr>
        <p:spPr>
          <a:xfrm>
            <a:off x="1133475" y="2003425"/>
            <a:ext cx="6846888" cy="2900363"/>
          </a:xfrm>
          <a:prstGeom prst="rect">
            <a:avLst/>
          </a:prstGeom>
        </p:spPr>
        <p:txBody>
          <a:bodyPr/>
          <a:lstStyle>
            <a:lvl1pPr marL="0" indent="0">
              <a:buNone/>
              <a:defRPr sz="2400"/>
            </a:lvl1pPr>
          </a:lstStyle>
          <a:p>
            <a:r>
              <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rPr>
              <a:t>What is your poll question?</a:t>
            </a:r>
          </a:p>
          <a:p>
            <a:pPr lvl="0"/>
            <a:endParaRPr lang="en-US"/>
          </a:p>
        </p:txBody>
      </p:sp>
    </p:spTree>
    <p:extLst>
      <p:ext uri="{BB962C8B-B14F-4D97-AF65-F5344CB8AC3E}">
        <p14:creationId xmlns:p14="http://schemas.microsoft.com/office/powerpoint/2010/main" val="1803968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9E8C1847-AE20-4F28-8F14-9FADC900BDB9}"/>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activity here.</a:t>
            </a:r>
          </a:p>
          <a:p>
            <a:pPr lvl="0"/>
            <a:endParaRPr lang="en-US"/>
          </a:p>
        </p:txBody>
      </p:sp>
    </p:spTree>
    <p:extLst>
      <p:ext uri="{BB962C8B-B14F-4D97-AF65-F5344CB8AC3E}">
        <p14:creationId xmlns:p14="http://schemas.microsoft.com/office/powerpoint/2010/main" val="187027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939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5E7792-D92A-4DE7-90A9-94BBCEBFBC15}"/>
              </a:ext>
            </a:extLst>
          </p:cNvPr>
          <p:cNvSpPr txBox="1"/>
          <p:nvPr userDrawn="1"/>
        </p:nvSpPr>
        <p:spPr>
          <a:xfrm>
            <a:off x="2971624" y="2896106"/>
            <a:ext cx="3200747" cy="1015663"/>
          </a:xfrm>
          <a:prstGeom prst="rect">
            <a:avLst/>
          </a:prstGeom>
          <a:noFill/>
        </p:spPr>
        <p:txBody>
          <a:bodyPr wrap="square" rtlCol="0">
            <a:spAutoFit/>
          </a:bodyPr>
          <a:lstStyle/>
          <a:p>
            <a:r>
              <a:rPr lang="en-US" sz="6000" b="1" spc="600">
                <a:solidFill>
                  <a:schemeClr val="bg1"/>
                </a:solidFill>
                <a:latin typeface="Open Sans" panose="020B0606030504020204" pitchFamily="34" charset="0"/>
                <a:ea typeface="Open Sans" panose="020B0606030504020204" pitchFamily="34" charset="0"/>
                <a:cs typeface="Open Sans" panose="020B0606030504020204" pitchFamily="34" charset="0"/>
              </a:rPr>
              <a:t>BREAK</a:t>
            </a:r>
          </a:p>
        </p:txBody>
      </p:sp>
    </p:spTree>
    <p:extLst>
      <p:ext uri="{BB962C8B-B14F-4D97-AF65-F5344CB8AC3E}">
        <p14:creationId xmlns:p14="http://schemas.microsoft.com/office/powerpoint/2010/main" val="509190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737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ECF21F0E-3925-4F9D-8402-2721216E8787}"/>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resource here.</a:t>
            </a:r>
          </a:p>
          <a:p>
            <a:pPr lvl="0"/>
            <a:endParaRPr lang="en-US"/>
          </a:p>
        </p:txBody>
      </p:sp>
    </p:spTree>
    <p:extLst>
      <p:ext uri="{BB962C8B-B14F-4D97-AF65-F5344CB8AC3E}">
        <p14:creationId xmlns:p14="http://schemas.microsoft.com/office/powerpoint/2010/main" val="1780766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5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6F72DF70-E7CB-47F8-8511-273BE15C0274}"/>
              </a:ext>
            </a:extLst>
          </p:cNvPr>
          <p:cNvSpPr>
            <a:spLocks noGrp="1"/>
          </p:cNvSpPr>
          <p:nvPr>
            <p:ph type="body" sz="quarter" idx="13" hasCustomPrompt="1"/>
          </p:nvPr>
        </p:nvSpPr>
        <p:spPr>
          <a:xfrm>
            <a:off x="4048125" y="2003425"/>
            <a:ext cx="3932238" cy="2900363"/>
          </a:xfrm>
          <a:prstGeom prst="rect">
            <a:avLst/>
          </a:prstGeom>
        </p:spPr>
        <p:txBody>
          <a:bodyPr/>
          <a:lstStyle>
            <a:lvl1pPr marL="0" indent="0">
              <a:buNone/>
              <a:defRPr sz="2400"/>
            </a:lvl1pPr>
          </a:lstStyle>
          <a:p>
            <a:r>
              <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key takeaway here.</a:t>
            </a:r>
          </a:p>
          <a:p>
            <a:pPr lvl="0"/>
            <a:endParaRPr lang="en-US"/>
          </a:p>
        </p:txBody>
      </p:sp>
    </p:spTree>
    <p:extLst>
      <p:ext uri="{BB962C8B-B14F-4D97-AF65-F5344CB8AC3E}">
        <p14:creationId xmlns:p14="http://schemas.microsoft.com/office/powerpoint/2010/main" val="523874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741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24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416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442189-58C8-4378-B289-69C05A0C09DD}"/>
              </a:ext>
            </a:extLst>
          </p:cNvPr>
          <p:cNvSpPr>
            <a:spLocks noGrp="1"/>
          </p:cNvSpPr>
          <p:nvPr>
            <p:ph type="body" sz="quarter" idx="10" hasCustomPrompt="1"/>
          </p:nvPr>
        </p:nvSpPr>
        <p:spPr>
          <a:xfrm>
            <a:off x="548785" y="3624060"/>
            <a:ext cx="7921884" cy="357736"/>
          </a:xfrm>
          <a:prstGeom prst="rect">
            <a:avLst/>
          </a:prstGeom>
        </p:spPr>
        <p:txBody>
          <a:bodyPr/>
          <a:lstStyle>
            <a:lvl1pPr marL="0" indent="0">
              <a:buNone/>
              <a:defRPr sz="2000" i="1" u="sng">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Link Goes Here</a:t>
            </a:r>
          </a:p>
        </p:txBody>
      </p:sp>
    </p:spTree>
    <p:extLst>
      <p:ext uri="{BB962C8B-B14F-4D97-AF65-F5344CB8AC3E}">
        <p14:creationId xmlns:p14="http://schemas.microsoft.com/office/powerpoint/2010/main" val="384454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158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37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725FF27-AE16-4ADC-895C-72A309D8C2B4}"/>
              </a:ext>
            </a:extLst>
          </p:cNvPr>
          <p:cNvSpPr>
            <a:spLocks noGrp="1"/>
          </p:cNvSpPr>
          <p:nvPr>
            <p:ph type="body" sz="quarter" idx="10" hasCustomPrompt="1"/>
          </p:nvPr>
        </p:nvSpPr>
        <p:spPr>
          <a:xfrm>
            <a:off x="4272136" y="2294110"/>
            <a:ext cx="3915900" cy="1944687"/>
          </a:xfrm>
          <a:prstGeom prst="rect">
            <a:avLst/>
          </a:prstGeom>
        </p:spPr>
        <p:txBody>
          <a:bodyPr/>
          <a:lstStyle>
            <a:lvl1pPr marL="0" indent="0">
              <a:buNone/>
              <a:defRPr sz="2400" b="1" i="1">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After participating…</a:t>
            </a:r>
          </a:p>
        </p:txBody>
      </p:sp>
      <p:sp>
        <p:nvSpPr>
          <p:cNvPr id="3" name="TextBox 2">
            <a:extLst>
              <a:ext uri="{FF2B5EF4-FFF2-40B4-BE49-F238E27FC236}">
                <a16:creationId xmlns:a16="http://schemas.microsoft.com/office/drawing/2014/main" id="{E12E8504-FA9E-4913-A725-8C8EDB9745F1}"/>
              </a:ext>
            </a:extLst>
          </p:cNvPr>
          <p:cNvSpPr txBox="1"/>
          <p:nvPr userDrawn="1"/>
        </p:nvSpPr>
        <p:spPr>
          <a:xfrm>
            <a:off x="847725" y="2686096"/>
            <a:ext cx="3038475" cy="1477328"/>
          </a:xfrm>
          <a:prstGeom prst="rect">
            <a:avLst/>
          </a:prstGeom>
          <a:noFill/>
        </p:spPr>
        <p:txBody>
          <a:bodyPr wrap="square" rtlCol="0">
            <a:spAutoFit/>
          </a:bodyPr>
          <a:lstStyle/>
          <a:p>
            <a:r>
              <a:rPr lang="en-US" sz="4500" spc="600">
                <a:solidFill>
                  <a:schemeClr val="tx1"/>
                </a:solidFill>
                <a:latin typeface="Open Sans" panose="020B0606030504020204" pitchFamily="34" charset="0"/>
                <a:ea typeface="Open Sans" panose="020B0606030504020204" pitchFamily="34" charset="0"/>
                <a:cs typeface="Open Sans" panose="020B0606030504020204" pitchFamily="34" charset="0"/>
              </a:rPr>
              <a:t>learning</a:t>
            </a:r>
          </a:p>
          <a:p>
            <a:r>
              <a:rPr lang="en-US" sz="4500" b="1" spc="-150">
                <a:solidFill>
                  <a:schemeClr val="tx1"/>
                </a:solidFill>
                <a:latin typeface="Open Sans" panose="020B0606030504020204" pitchFamily="34" charset="0"/>
                <a:ea typeface="Open Sans" panose="020B0606030504020204" pitchFamily="34" charset="0"/>
                <a:cs typeface="Open Sans" panose="020B0606030504020204" pitchFamily="34" charset="0"/>
              </a:rPr>
              <a:t>OUTCOME</a:t>
            </a:r>
          </a:p>
        </p:txBody>
      </p:sp>
    </p:spTree>
    <p:extLst>
      <p:ext uri="{BB962C8B-B14F-4D97-AF65-F5344CB8AC3E}">
        <p14:creationId xmlns:p14="http://schemas.microsoft.com/office/powerpoint/2010/main" val="2943909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8239ADC2-DC11-4C31-AF0E-A614514F0629}"/>
              </a:ext>
            </a:extLst>
          </p:cNvPr>
          <p:cNvSpPr>
            <a:spLocks noGrp="1"/>
          </p:cNvSpPr>
          <p:nvPr>
            <p:ph type="body" sz="quarter" idx="13" hasCustomPrompt="1"/>
          </p:nvPr>
        </p:nvSpPr>
        <p:spPr>
          <a:xfrm>
            <a:off x="1113234" y="1961600"/>
            <a:ext cx="6917531" cy="1944687"/>
          </a:xfrm>
          <a:prstGeom prst="rect">
            <a:avLst/>
          </a:prstGeom>
        </p:spPr>
        <p:txBody>
          <a:bodyPr/>
          <a:lstStyle>
            <a:lvl1pPr marL="0" indent="0">
              <a:buNone/>
              <a:defRPr sz="2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…you can fill in the blanks here.</a:t>
            </a:r>
          </a:p>
        </p:txBody>
      </p:sp>
      <p:sp>
        <p:nvSpPr>
          <p:cNvPr id="3" name="Text Placeholder 2">
            <a:extLst>
              <a:ext uri="{FF2B5EF4-FFF2-40B4-BE49-F238E27FC236}">
                <a16:creationId xmlns:a16="http://schemas.microsoft.com/office/drawing/2014/main" id="{60EB771F-78D3-544F-8A7C-AEFD2C4CF80B}"/>
              </a:ext>
            </a:extLst>
          </p:cNvPr>
          <p:cNvSpPr>
            <a:spLocks noGrp="1"/>
          </p:cNvSpPr>
          <p:nvPr>
            <p:ph type="body" sz="quarter" idx="14" hasCustomPrompt="1"/>
          </p:nvPr>
        </p:nvSpPr>
        <p:spPr>
          <a:xfrm>
            <a:off x="1113234" y="1547263"/>
            <a:ext cx="4970462" cy="414337"/>
          </a:xfrm>
          <a:prstGeom prst="rect">
            <a:avLst/>
          </a:prstGeom>
        </p:spPr>
        <p:txBody>
          <a:bodyPr/>
          <a:lstStyle>
            <a:lvl1pPr>
              <a:buNone/>
              <a:defRPr b="1" i="1">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vl2pPr>
              <a:buNone/>
              <a:defRPr/>
            </a:lvl2pPr>
          </a:lstStyle>
          <a:p>
            <a:pPr lvl="0"/>
            <a:r>
              <a:rPr lang="en-US"/>
              <a:t>After participating…</a:t>
            </a:r>
          </a:p>
        </p:txBody>
      </p:sp>
    </p:spTree>
    <p:extLst>
      <p:ext uri="{BB962C8B-B14F-4D97-AF65-F5344CB8AC3E}">
        <p14:creationId xmlns:p14="http://schemas.microsoft.com/office/powerpoint/2010/main" val="2575197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0E08BF-D930-4492-8496-08B14E0D4605}"/>
              </a:ext>
            </a:extLst>
          </p:cNvPr>
          <p:cNvSpPr>
            <a:spLocks noGrp="1"/>
          </p:cNvSpPr>
          <p:nvPr>
            <p:ph type="body" sz="quarter" idx="10" hasCustomPrompt="1"/>
          </p:nvPr>
        </p:nvSpPr>
        <p:spPr>
          <a:xfrm>
            <a:off x="5162550" y="1728788"/>
            <a:ext cx="3681413" cy="4556125"/>
          </a:xfrm>
          <a:prstGeom prst="rect">
            <a:avLst/>
          </a:prstGeom>
        </p:spPr>
        <p:txBody>
          <a:bodyPr/>
          <a:lstStyle>
            <a:lvl1pPr marL="0" indent="0">
              <a:buNone/>
              <a:defRPr sz="2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Insert agenda here</a:t>
            </a:r>
          </a:p>
        </p:txBody>
      </p:sp>
    </p:spTree>
    <p:extLst>
      <p:ext uri="{BB962C8B-B14F-4D97-AF65-F5344CB8AC3E}">
        <p14:creationId xmlns:p14="http://schemas.microsoft.com/office/powerpoint/2010/main" val="3120982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34E8896-1F85-4E4D-BEC3-6799EDD92A42}"/>
              </a:ext>
            </a:extLst>
          </p:cNvPr>
          <p:cNvSpPr>
            <a:spLocks noGrp="1"/>
          </p:cNvSpPr>
          <p:nvPr>
            <p:ph type="body" sz="quarter" idx="10" hasCustomPrompt="1"/>
          </p:nvPr>
        </p:nvSpPr>
        <p:spPr>
          <a:xfrm>
            <a:off x="1762125" y="3906751"/>
            <a:ext cx="2144713" cy="1389063"/>
          </a:xfrm>
          <a:prstGeom prst="rect">
            <a:avLst/>
          </a:prstGeom>
        </p:spPr>
        <p:txBody>
          <a:bodyPr/>
          <a:lstStyle>
            <a:lvl1pPr marL="0" indent="0">
              <a:buNone/>
              <a:defRPr sz="100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1</a:t>
            </a:r>
          </a:p>
        </p:txBody>
      </p:sp>
      <p:sp>
        <p:nvSpPr>
          <p:cNvPr id="6" name="Text Placeholder 5">
            <a:extLst>
              <a:ext uri="{FF2B5EF4-FFF2-40B4-BE49-F238E27FC236}">
                <a16:creationId xmlns:a16="http://schemas.microsoft.com/office/drawing/2014/main" id="{2B9D55B2-C4D9-4FF2-9B01-E3E9DFE8DA36}"/>
              </a:ext>
            </a:extLst>
          </p:cNvPr>
          <p:cNvSpPr>
            <a:spLocks noGrp="1"/>
          </p:cNvSpPr>
          <p:nvPr>
            <p:ph type="body" sz="quarter" idx="11" hasCustomPrompt="1"/>
          </p:nvPr>
        </p:nvSpPr>
        <p:spPr>
          <a:xfrm>
            <a:off x="938672" y="5461460"/>
            <a:ext cx="7816221" cy="939340"/>
          </a:xfrm>
          <a:prstGeom prst="rect">
            <a:avLst/>
          </a:prstGeom>
        </p:spPr>
        <p:txBody>
          <a:bodyPr anchor="ctr"/>
          <a:lstStyle>
            <a:lvl1pPr marL="0" indent="0">
              <a:buNone/>
              <a:defRPr sz="36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A Place to Put Your Section Title</a:t>
            </a:r>
          </a:p>
        </p:txBody>
      </p:sp>
    </p:spTree>
    <p:extLst>
      <p:ext uri="{BB962C8B-B14F-4D97-AF65-F5344CB8AC3E}">
        <p14:creationId xmlns:p14="http://schemas.microsoft.com/office/powerpoint/2010/main" val="1933950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96D34C-30F6-4BF3-B882-927F9D7B595A}"/>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rPr>
              <a:t>What is the question you want to ask?</a:t>
            </a:r>
          </a:p>
          <a:p>
            <a:endPar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r>
              <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rPr>
              <a:t>Is there a follow-up question?</a:t>
            </a:r>
          </a:p>
          <a:p>
            <a:pPr lvl="0"/>
            <a:endParaRPr lang="en-US"/>
          </a:p>
        </p:txBody>
      </p:sp>
    </p:spTree>
    <p:extLst>
      <p:ext uri="{BB962C8B-B14F-4D97-AF65-F5344CB8AC3E}">
        <p14:creationId xmlns:p14="http://schemas.microsoft.com/office/powerpoint/2010/main" val="1973230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0.xml"/><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9.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1.xml"/><Relationship Id="rId1" Type="http://schemas.openxmlformats.org/officeDocument/2006/relationships/slideLayout" Target="../slideLayouts/slideLayout13.xml"/><Relationship Id="rId5" Type="http://schemas.openxmlformats.org/officeDocument/2006/relationships/image" Target="../media/image13.png"/><Relationship Id="rId4" Type="http://schemas.microsoft.com/office/2007/relationships/hdphoto" Target="../media/hdphoto6.wdp"/></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2.xml"/><Relationship Id="rId1" Type="http://schemas.openxmlformats.org/officeDocument/2006/relationships/slideLayout" Target="../slideLayouts/slideLayout14.xml"/><Relationship Id="rId5" Type="http://schemas.openxmlformats.org/officeDocument/2006/relationships/image" Target="../media/image14.png"/><Relationship Id="rId4" Type="http://schemas.microsoft.com/office/2007/relationships/hdphoto" Target="../media/hdphoto7.wdp"/></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13.xml"/><Relationship Id="rId1" Type="http://schemas.openxmlformats.org/officeDocument/2006/relationships/slideLayout" Target="../slideLayouts/slideLayout15.xml"/><Relationship Id="rId5" Type="http://schemas.openxmlformats.org/officeDocument/2006/relationships/image" Target="../media/image1.png"/><Relationship Id="rId4" Type="http://schemas.microsoft.com/office/2007/relationships/hdphoto" Target="../media/hdphoto8.wdp"/></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14.xml"/><Relationship Id="rId1" Type="http://schemas.openxmlformats.org/officeDocument/2006/relationships/slideLayout" Target="../slideLayouts/slideLayout16.xml"/><Relationship Id="rId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15.xml"/><Relationship Id="rId1" Type="http://schemas.openxmlformats.org/officeDocument/2006/relationships/slideLayout" Target="../slideLayouts/slideLayout17.xml"/><Relationship Id="rId5" Type="http://schemas.openxmlformats.org/officeDocument/2006/relationships/image" Target="../media/image18.png"/><Relationship Id="rId4" Type="http://schemas.microsoft.com/office/2007/relationships/hdphoto" Target="../media/hdphoto9.wdp"/></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16.xml"/><Relationship Id="rId1" Type="http://schemas.openxmlformats.org/officeDocument/2006/relationships/slideLayout" Target="../slideLayouts/slideLayout18.xml"/><Relationship Id="rId5" Type="http://schemas.openxmlformats.org/officeDocument/2006/relationships/image" Target="../media/image20.png"/><Relationship Id="rId4" Type="http://schemas.microsoft.com/office/2007/relationships/hdphoto" Target="../media/hdphoto10.wdp"/></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theme" Target="../theme/theme17.xml"/><Relationship Id="rId1" Type="http://schemas.openxmlformats.org/officeDocument/2006/relationships/slideLayout" Target="../slideLayouts/slideLayout19.xml"/><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hdphoto11.wdp"/></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7" Type="http://schemas.openxmlformats.org/officeDocument/2006/relationships/image" Target="../media/image24.sv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2.png"/><Relationship Id="rId5" Type="http://schemas.microsoft.com/office/2007/relationships/hdphoto" Target="../media/hdphoto11.wdp"/><Relationship Id="rId4" Type="http://schemas.openxmlformats.org/officeDocument/2006/relationships/image" Target="../media/image21.pn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5.xml"/><Relationship Id="rId4" Type="http://schemas.microsoft.com/office/2007/relationships/hdphoto" Target="../media/hdphoto1.wdp"/></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6.xml"/><Relationship Id="rId4" Type="http://schemas.microsoft.com/office/2007/relationships/hdphoto" Target="../media/hdphoto2.wdp"/></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7.xml"/><Relationship Id="rId4" Type="http://schemas.microsoft.com/office/2007/relationships/hdphoto" Target="../media/hdphoto3.wdp"/></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9.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4.wdp"/></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10.xml"/><Relationship Id="rId6" Type="http://schemas.openxmlformats.org/officeDocument/2006/relationships/image" Target="../media/image7.svg"/><Relationship Id="rId5" Type="http://schemas.openxmlformats.org/officeDocument/2006/relationships/image" Target="../media/image5.png"/><Relationship Id="rId4" Type="http://schemas.microsoft.com/office/2007/relationships/hdphoto" Target="../media/hdphoto5.wdp"/></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9.xml"/><Relationship Id="rId1" Type="http://schemas.openxmlformats.org/officeDocument/2006/relationships/slideLayout" Target="../slideLayouts/slideLayout11.xml"/><Relationship Id="rId5" Type="http://schemas.openxmlformats.org/officeDocument/2006/relationships/image" Target="../media/image10.svg"/><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BDA031-D1BE-45D7-B8DD-7E8473915003}"/>
              </a:ext>
            </a:extLst>
          </p:cNvPr>
          <p:cNvSpPr/>
          <p:nvPr userDrawn="1"/>
        </p:nvSpPr>
        <p:spPr>
          <a:xfrm>
            <a:off x="0" y="6248400"/>
            <a:ext cx="9144000" cy="609600"/>
          </a:xfrm>
          <a:prstGeom prst="rect">
            <a:avLst/>
          </a:prstGeom>
          <a:solidFill>
            <a:srgbClr val="0825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A close up of a logo&#10;&#10;Description automatically generated">
            <a:extLst>
              <a:ext uri="{FF2B5EF4-FFF2-40B4-BE49-F238E27FC236}">
                <a16:creationId xmlns:a16="http://schemas.microsoft.com/office/drawing/2014/main" id="{A12037F8-B497-4589-BD96-77DD7E49203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15158" y="6389217"/>
            <a:ext cx="1513683" cy="327965"/>
          </a:xfrm>
          <a:prstGeom prst="rect">
            <a:avLst/>
          </a:prstGeom>
        </p:spPr>
      </p:pic>
      <p:sp>
        <p:nvSpPr>
          <p:cNvPr id="13" name="Rectangle 7">
            <a:extLst>
              <a:ext uri="{FF2B5EF4-FFF2-40B4-BE49-F238E27FC236}">
                <a16:creationId xmlns:a16="http://schemas.microsoft.com/office/drawing/2014/main" id="{AB064E9A-385A-4D5F-98A0-42C02D8B3D91}"/>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13594793"/>
      </p:ext>
    </p:extLst>
  </p:cSld>
  <p:clrMap bg1="lt1" tx1="dk1" bg2="lt2" tx2="dk2" accent1="accent1" accent2="accent2" accent3="accent3" accent4="accent4" accent5="accent5" accent6="accent6" hlink="hlink" folHlink="folHlink"/>
  <p:sldLayoutIdLst>
    <p:sldLayoutId id="2147483675" r:id="rId1"/>
    <p:sldLayoutId id="2147483717" r:id="rId2"/>
    <p:sldLayoutId id="2147483718" r:id="rId3"/>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8" name="Picture 27" descr="A picture containing person, brush, standing&#10;&#10;Description automatically generated">
            <a:extLst>
              <a:ext uri="{FF2B5EF4-FFF2-40B4-BE49-F238E27FC236}">
                <a16:creationId xmlns:a16="http://schemas.microsoft.com/office/drawing/2014/main" id="{86184FDD-FFBF-40DC-B075-98EAACD9F14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7" name="Rectangle 16">
            <a:extLst>
              <a:ext uri="{FF2B5EF4-FFF2-40B4-BE49-F238E27FC236}">
                <a16:creationId xmlns:a16="http://schemas.microsoft.com/office/drawing/2014/main" id="{150B9CFF-704D-4AB7-9B2B-1DB2C9C4E7D4}"/>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AA9FC9-2526-4035-86D1-772D88F7086B}"/>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BC2BC05-D899-4DC8-B414-94CA69083363}"/>
              </a:ext>
            </a:extLst>
          </p:cNvPr>
          <p:cNvSpPr/>
          <p:nvPr userDrawn="1"/>
        </p:nvSpPr>
        <p:spPr>
          <a:xfrm>
            <a:off x="0" y="-4016"/>
            <a:ext cx="9144000" cy="6862016"/>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39E4E22-A616-4683-9C97-51B8BB2BB670}"/>
              </a:ext>
            </a:extLst>
          </p:cNvPr>
          <p:cNvSpPr/>
          <p:nvPr userDrawn="1"/>
        </p:nvSpPr>
        <p:spPr>
          <a:xfrm>
            <a:off x="828675" y="667657"/>
            <a:ext cx="7486650" cy="55299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D14D1CD-712F-4F0E-B3A0-42B8A5B1E1AA}"/>
              </a:ext>
            </a:extLst>
          </p:cNvPr>
          <p:cNvSpPr/>
          <p:nvPr userDrawn="1"/>
        </p:nvSpPr>
        <p:spPr>
          <a:xfrm>
            <a:off x="828674" y="667657"/>
            <a:ext cx="7486650" cy="840325"/>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D3FFC6D-9185-449D-B785-193739A34B2A}"/>
              </a:ext>
            </a:extLst>
          </p:cNvPr>
          <p:cNvSpPr txBox="1"/>
          <p:nvPr userDrawn="1"/>
        </p:nvSpPr>
        <p:spPr>
          <a:xfrm>
            <a:off x="1009969" y="764456"/>
            <a:ext cx="1965987" cy="677108"/>
          </a:xfrm>
          <a:prstGeom prst="rect">
            <a:avLst/>
          </a:prstGeom>
          <a:noFill/>
        </p:spPr>
        <p:txBody>
          <a:bodyPr wrap="square" rtlCol="0">
            <a:spAutoFit/>
          </a:bodyPr>
          <a:lstStyle/>
          <a:p>
            <a:r>
              <a:rPr lang="en-US" sz="3800" b="1" spc="600">
                <a:solidFill>
                  <a:schemeClr val="tx1"/>
                </a:solidFill>
                <a:latin typeface="Open Sans" panose="020B0606030504020204" pitchFamily="34" charset="0"/>
                <a:ea typeface="Open Sans" panose="020B0606030504020204" pitchFamily="34" charset="0"/>
                <a:cs typeface="Open Sans" panose="020B0606030504020204" pitchFamily="34" charset="0"/>
              </a:rPr>
              <a:t>POLL</a:t>
            </a:r>
          </a:p>
        </p:txBody>
      </p:sp>
      <p:sp>
        <p:nvSpPr>
          <p:cNvPr id="26" name="Rectangle 7">
            <a:extLst>
              <a:ext uri="{FF2B5EF4-FFF2-40B4-BE49-F238E27FC236}">
                <a16:creationId xmlns:a16="http://schemas.microsoft.com/office/drawing/2014/main" id="{E26F7908-09B9-4021-A331-4A47C273A45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Graphic 28" descr="Bar chart">
            <a:extLst>
              <a:ext uri="{FF2B5EF4-FFF2-40B4-BE49-F238E27FC236}">
                <a16:creationId xmlns:a16="http://schemas.microsoft.com/office/drawing/2014/main" id="{45121135-1D89-410C-8D9A-E23EE401683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07449" y="738018"/>
            <a:ext cx="699601" cy="699601"/>
          </a:xfrm>
          <a:prstGeom prst="rect">
            <a:avLst/>
          </a:prstGeom>
        </p:spPr>
      </p:pic>
    </p:spTree>
    <p:extLst>
      <p:ext uri="{BB962C8B-B14F-4D97-AF65-F5344CB8AC3E}">
        <p14:creationId xmlns:p14="http://schemas.microsoft.com/office/powerpoint/2010/main" val="1722838772"/>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61BCB311-87E5-47E6-A28C-9AA722241FC0}"/>
              </a:ext>
            </a:extLst>
          </p:cNvPr>
          <p:cNvPicPr>
            <a:picLocks noChangeAspect="1"/>
          </p:cNvPicPr>
          <p:nvPr userDrawn="1"/>
        </p:nvPicPr>
        <p:blipFill rotWithShape="1">
          <a:blip r:embed="rId3" cstate="screen">
            <a:alphaModFix am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4015"/>
            <a:ext cx="9144000" cy="6853985"/>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4015"/>
            <a:ext cx="9144000" cy="6858000"/>
          </a:xfrm>
          <a:prstGeom prst="rect">
            <a:avLst/>
          </a:prstGeom>
          <a:solidFill>
            <a:schemeClr val="accent2">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904874" y="2678607"/>
            <a:ext cx="3378045" cy="677108"/>
          </a:xfrm>
          <a:prstGeom prst="rect">
            <a:avLst/>
          </a:prstGeom>
          <a:noFill/>
        </p:spPr>
        <p:txBody>
          <a:bodyPr wrap="square" rtlCol="0">
            <a:spAutoFit/>
          </a:bodyPr>
          <a:lstStyle/>
          <a:p>
            <a:r>
              <a:rPr lang="en-US" sz="3800" b="1" spc="600">
                <a:solidFill>
                  <a:schemeClr val="tx1"/>
                </a:solidFill>
                <a:latin typeface="Open Sans" panose="020B0606030504020204" pitchFamily="34" charset="0"/>
                <a:ea typeface="Open Sans" panose="020B0606030504020204" pitchFamily="34" charset="0"/>
                <a:cs typeface="Open Sans" panose="020B0606030504020204" pitchFamily="34" charset="0"/>
              </a:rPr>
              <a:t>ACTIVITY</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icture containing light&#10;&#10;Description automatically generated">
            <a:extLst>
              <a:ext uri="{FF2B5EF4-FFF2-40B4-BE49-F238E27FC236}">
                <a16:creationId xmlns:a16="http://schemas.microsoft.com/office/drawing/2014/main" id="{24181F59-4EB9-41FF-B8B6-C8D6A29480E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96088" y="3158982"/>
            <a:ext cx="1387618" cy="1387618"/>
          </a:xfrm>
          <a:prstGeom prst="rect">
            <a:avLst/>
          </a:prstGeom>
        </p:spPr>
      </p:pic>
    </p:spTree>
    <p:extLst>
      <p:ext uri="{BB962C8B-B14F-4D97-AF65-F5344CB8AC3E}">
        <p14:creationId xmlns:p14="http://schemas.microsoft.com/office/powerpoint/2010/main" val="1358913853"/>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61BCB311-87E5-47E6-A28C-9AA722241FC0}"/>
              </a:ext>
            </a:extLst>
          </p:cNvPr>
          <p:cNvPicPr>
            <a:picLocks noChangeAspect="1"/>
          </p:cNvPicPr>
          <p:nvPr userDrawn="1"/>
        </p:nvPicPr>
        <p:blipFill rotWithShape="1">
          <a:blip r:embed="rId3" cstate="screen">
            <a:alphaModFix am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8031"/>
            <a:ext cx="9144000" cy="6853985"/>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4016"/>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4016"/>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0"/>
            <a:ext cx="9144000" cy="6862016"/>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671673"/>
            <a:ext cx="7486650" cy="55299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671673"/>
            <a:ext cx="7486650" cy="840325"/>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009969" y="768472"/>
            <a:ext cx="3378045" cy="677108"/>
          </a:xfrm>
          <a:prstGeom prst="rect">
            <a:avLst/>
          </a:prstGeom>
          <a:noFill/>
        </p:spPr>
        <p:txBody>
          <a:bodyPr wrap="square" rtlCol="0">
            <a:spAutoFit/>
          </a:bodyPr>
          <a:lstStyle/>
          <a:p>
            <a:r>
              <a:rPr lang="en-US" sz="3800" b="1" spc="600">
                <a:solidFill>
                  <a:schemeClr val="tx1"/>
                </a:solidFill>
                <a:latin typeface="Open Sans" panose="020B0606030504020204" pitchFamily="34" charset="0"/>
                <a:ea typeface="Open Sans" panose="020B0606030504020204" pitchFamily="34" charset="0"/>
                <a:cs typeface="Open Sans" panose="020B0606030504020204" pitchFamily="34" charset="0"/>
              </a:rPr>
              <a:t>ACTIVITY</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4817"/>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icture containing light&#10;&#10;Description automatically generated">
            <a:extLst>
              <a:ext uri="{FF2B5EF4-FFF2-40B4-BE49-F238E27FC236}">
                <a16:creationId xmlns:a16="http://schemas.microsoft.com/office/drawing/2014/main" id="{24181F59-4EB9-41FF-B8B6-C8D6A29480E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35267" y="657159"/>
            <a:ext cx="801914" cy="801914"/>
          </a:xfrm>
          <a:prstGeom prst="rect">
            <a:avLst/>
          </a:prstGeom>
        </p:spPr>
      </p:pic>
    </p:spTree>
    <p:extLst>
      <p:ext uri="{BB962C8B-B14F-4D97-AF65-F5344CB8AC3E}">
        <p14:creationId xmlns:p14="http://schemas.microsoft.com/office/powerpoint/2010/main" val="2396826574"/>
      </p:ext>
    </p:extLst>
  </p:cSld>
  <p:clrMap bg1="lt1" tx1="dk1" bg2="lt2" tx2="dk2" accent1="accent1" accent2="accent2" accent3="accent3" accent4="accent4" accent5="accent5" accent6="accent6" hlink="hlink" folHlink="folHlink"/>
  <p:sldLayoutIdLst>
    <p:sldLayoutId id="21474837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ck hanging from the side of a variety of different colors&#10;&#10;Description automatically generated">
            <a:extLst>
              <a:ext uri="{FF2B5EF4-FFF2-40B4-BE49-F238E27FC236}">
                <a16:creationId xmlns:a16="http://schemas.microsoft.com/office/drawing/2014/main" id="{F2CB744B-6E20-4125-B770-AF05A05ACC3E}"/>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 y="0"/>
            <a:ext cx="9143999"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1"/>
            <a:ext cx="9144000" cy="6858002"/>
          </a:xfrm>
          <a:prstGeom prst="rect">
            <a:avLst/>
          </a:prstGeom>
          <a:solidFill>
            <a:srgbClr val="08254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5" y="2438400"/>
            <a:ext cx="7486650" cy="19812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785088" y="6353414"/>
            <a:ext cx="1573821" cy="340994"/>
          </a:xfrm>
          <a:prstGeom prst="rect">
            <a:avLst/>
          </a:prstGeom>
        </p:spPr>
      </p:pic>
    </p:spTree>
    <p:extLst>
      <p:ext uri="{BB962C8B-B14F-4D97-AF65-F5344CB8AC3E}">
        <p14:creationId xmlns:p14="http://schemas.microsoft.com/office/powerpoint/2010/main" val="3393879884"/>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176C2E0-583A-4171-ABCF-2DC526F4BCAF}"/>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0"/>
            <a:ext cx="9144000" cy="6858000"/>
          </a:xfrm>
          <a:prstGeom prst="rect">
            <a:avLst/>
          </a:prstGeom>
          <a:solidFill>
            <a:srgbClr val="08254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5" y="2438400"/>
            <a:ext cx="7486650" cy="19812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695449" y="2921168"/>
            <a:ext cx="5753100" cy="1015663"/>
          </a:xfrm>
          <a:prstGeom prst="rect">
            <a:avLst/>
          </a:prstGeom>
          <a:noFill/>
        </p:spPr>
        <p:txBody>
          <a:bodyPr wrap="square" rtlCol="0">
            <a:spAutoFit/>
          </a:bodyPr>
          <a:lstStyle/>
          <a:p>
            <a:r>
              <a:rPr lang="en-US" sz="6000" b="1" spc="600">
                <a:solidFill>
                  <a:schemeClr val="tx1"/>
                </a:solidFill>
                <a:latin typeface="Open Sans" panose="020B0606030504020204" pitchFamily="34" charset="0"/>
                <a:ea typeface="Open Sans" panose="020B0606030504020204" pitchFamily="34" charset="0"/>
                <a:cs typeface="Open Sans" panose="020B0606030504020204" pitchFamily="34" charset="0"/>
              </a:rPr>
              <a:t>QUESTIONS?</a:t>
            </a:r>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85088" y="6353414"/>
            <a:ext cx="1573821" cy="340994"/>
          </a:xfrm>
          <a:prstGeom prst="rect">
            <a:avLst/>
          </a:prstGeom>
        </p:spPr>
      </p:pic>
    </p:spTree>
    <p:extLst>
      <p:ext uri="{BB962C8B-B14F-4D97-AF65-F5344CB8AC3E}">
        <p14:creationId xmlns:p14="http://schemas.microsoft.com/office/powerpoint/2010/main" val="438031849"/>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 name="Picture 5" descr="A close up of a device&#10;&#10;Description automatically generated">
            <a:extLst>
              <a:ext uri="{FF2B5EF4-FFF2-40B4-BE49-F238E27FC236}">
                <a16:creationId xmlns:a16="http://schemas.microsoft.com/office/drawing/2014/main" id="{F348FF2B-0586-49AE-9FC9-C5F291E0CCA9}"/>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7999"/>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879473" y="2801107"/>
            <a:ext cx="2962275" cy="584775"/>
          </a:xfrm>
          <a:prstGeom prst="rect">
            <a:avLst/>
          </a:prstGeom>
          <a:noFill/>
        </p:spPr>
        <p:txBody>
          <a:bodyPr wrap="square" rtlCol="0">
            <a:spAutoFit/>
          </a:bodyPr>
          <a:lstStyle/>
          <a:p>
            <a:r>
              <a:rPr lang="en-US" sz="3200" b="1" spc="600">
                <a:solidFill>
                  <a:schemeClr val="tx1"/>
                </a:solidFill>
                <a:latin typeface="Open Sans" panose="020B0606030504020204" pitchFamily="34" charset="0"/>
                <a:ea typeface="Open Sans" panose="020B0606030504020204" pitchFamily="34" charset="0"/>
                <a:cs typeface="Open Sans" panose="020B0606030504020204" pitchFamily="34" charset="0"/>
              </a:rPr>
              <a:t>RESOURCE</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close up of a sign&#10;&#10;Description automatically generated">
            <a:extLst>
              <a:ext uri="{FF2B5EF4-FFF2-40B4-BE49-F238E27FC236}">
                <a16:creationId xmlns:a16="http://schemas.microsoft.com/office/drawing/2014/main" id="{4E0758A2-7D14-41D7-AB80-98A0FA50C72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59981" y="3195635"/>
            <a:ext cx="1197519" cy="1197519"/>
          </a:xfrm>
          <a:prstGeom prst="rect">
            <a:avLst/>
          </a:prstGeom>
        </p:spPr>
      </p:pic>
    </p:spTree>
    <p:extLst>
      <p:ext uri="{BB962C8B-B14F-4D97-AF65-F5344CB8AC3E}">
        <p14:creationId xmlns:p14="http://schemas.microsoft.com/office/powerpoint/2010/main" val="1945061054"/>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C8F23DD0-4AB6-44A6-8076-F78795630222}"/>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8" name="Rectangle 7">
            <a:extLst>
              <a:ext uri="{FF2B5EF4-FFF2-40B4-BE49-F238E27FC236}">
                <a16:creationId xmlns:a16="http://schemas.microsoft.com/office/drawing/2014/main" id="{41841EBD-FA71-43B2-8ACC-B2EF991606F3}"/>
              </a:ext>
            </a:extLst>
          </p:cNvPr>
          <p:cNvSpPr/>
          <p:nvPr userDrawn="1"/>
        </p:nvSpPr>
        <p:spPr>
          <a:xfrm>
            <a:off x="0" y="1"/>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8B4B4A-6EA0-49F4-971B-FCA7E0B7C2DE}"/>
              </a:ext>
            </a:extLst>
          </p:cNvPr>
          <p:cNvSpPr/>
          <p:nvPr userDrawn="1"/>
        </p:nvSpPr>
        <p:spPr>
          <a:xfrm>
            <a:off x="0" y="1"/>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4FF4FA-3592-4E4A-85EF-8F6816AD7CD1}"/>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D59A70-BB11-483D-8238-2CFC7890C37E}"/>
              </a:ext>
            </a:extLst>
          </p:cNvPr>
          <p:cNvSpPr/>
          <p:nvPr userDrawn="1"/>
        </p:nvSpPr>
        <p:spPr>
          <a:xfrm>
            <a:off x="828675" y="462456"/>
            <a:ext cx="7486650" cy="59383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5530B8-ABCB-4618-8CBB-47F95E2AE5E1}"/>
              </a:ext>
            </a:extLst>
          </p:cNvPr>
          <p:cNvSpPr/>
          <p:nvPr userDrawn="1"/>
        </p:nvSpPr>
        <p:spPr>
          <a:xfrm>
            <a:off x="828674" y="462456"/>
            <a:ext cx="7486650" cy="725533"/>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3E589E5-830B-44BA-BD80-9FE03AFA5958}"/>
              </a:ext>
            </a:extLst>
          </p:cNvPr>
          <p:cNvSpPr txBox="1"/>
          <p:nvPr userDrawn="1"/>
        </p:nvSpPr>
        <p:spPr>
          <a:xfrm>
            <a:off x="921515" y="552246"/>
            <a:ext cx="3230071" cy="584775"/>
          </a:xfrm>
          <a:prstGeom prst="rect">
            <a:avLst/>
          </a:prstGeom>
          <a:noFill/>
        </p:spPr>
        <p:txBody>
          <a:bodyPr wrap="square" rtlCol="0">
            <a:spAutoFit/>
          </a:bodyPr>
          <a:lstStyle/>
          <a:p>
            <a:r>
              <a:rPr lang="en-US" sz="3200" b="1" spc="600">
                <a:solidFill>
                  <a:schemeClr val="tx1"/>
                </a:solidFill>
                <a:latin typeface="Open Sans" panose="020B0606030504020204" pitchFamily="34" charset="0"/>
                <a:ea typeface="Open Sans" panose="020B0606030504020204" pitchFamily="34" charset="0"/>
                <a:cs typeface="Open Sans" panose="020B0606030504020204" pitchFamily="34" charset="0"/>
              </a:rPr>
              <a:t>RESOURCES</a:t>
            </a:r>
          </a:p>
        </p:txBody>
      </p:sp>
      <p:sp>
        <p:nvSpPr>
          <p:cNvPr id="14" name="Rectangle 7">
            <a:extLst>
              <a:ext uri="{FF2B5EF4-FFF2-40B4-BE49-F238E27FC236}">
                <a16:creationId xmlns:a16="http://schemas.microsoft.com/office/drawing/2014/main" id="{0B4F83E8-58A6-4B1C-86E4-38CD6B08DB7D}"/>
              </a:ext>
            </a:extLst>
          </p:cNvPr>
          <p:cNvSpPr>
            <a:spLocks noChangeArrowheads="1"/>
          </p:cNvSpPr>
          <p:nvPr userDrawn="1"/>
        </p:nvSpPr>
        <p:spPr bwMode="auto">
          <a:xfrm>
            <a:off x="8467725" y="6400802"/>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A close up of a sign&#10;&#10;Description automatically generated">
            <a:extLst>
              <a:ext uri="{FF2B5EF4-FFF2-40B4-BE49-F238E27FC236}">
                <a16:creationId xmlns:a16="http://schemas.microsoft.com/office/drawing/2014/main" id="{864894DB-EA53-4F7A-9DE4-B9DD0DCDA01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57322" y="528957"/>
            <a:ext cx="598761" cy="598761"/>
          </a:xfrm>
          <a:prstGeom prst="rect">
            <a:avLst/>
          </a:prstGeom>
        </p:spPr>
      </p:pic>
    </p:spTree>
    <p:extLst>
      <p:ext uri="{BB962C8B-B14F-4D97-AF65-F5344CB8AC3E}">
        <p14:creationId xmlns:p14="http://schemas.microsoft.com/office/powerpoint/2010/main" val="1185087574"/>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2B04FC17-DA3E-49B4-AC99-A826C61DA2E1}"/>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8" name="Rectangle 7">
            <a:extLst>
              <a:ext uri="{FF2B5EF4-FFF2-40B4-BE49-F238E27FC236}">
                <a16:creationId xmlns:a16="http://schemas.microsoft.com/office/drawing/2014/main" id="{DE7D4BB0-FF86-423A-9C5A-921B2A00A008}"/>
              </a:ext>
            </a:extLst>
          </p:cNvPr>
          <p:cNvSpPr/>
          <p:nvPr userDrawn="1"/>
        </p:nvSpPr>
        <p:spPr>
          <a:xfrm>
            <a:off x="0" y="1"/>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88EC4D3-E0D2-4DED-9A9E-2ED9B1471F75}"/>
              </a:ext>
            </a:extLst>
          </p:cNvPr>
          <p:cNvSpPr/>
          <p:nvPr userDrawn="1"/>
        </p:nvSpPr>
        <p:spPr>
          <a:xfrm>
            <a:off x="0" y="1"/>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75B9BE-26DB-4C96-9E65-8D1DD6DB0D80}"/>
              </a:ext>
            </a:extLst>
          </p:cNvPr>
          <p:cNvSpPr/>
          <p:nvPr userDrawn="1"/>
        </p:nvSpPr>
        <p:spPr>
          <a:xfrm>
            <a:off x="0" y="1"/>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F099F8-20FE-4478-9501-73CCC82FADDC}"/>
              </a:ext>
            </a:extLst>
          </p:cNvPr>
          <p:cNvSpPr/>
          <p:nvPr userDrawn="1"/>
        </p:nvSpPr>
        <p:spPr>
          <a:xfrm>
            <a:off x="828675" y="1720851"/>
            <a:ext cx="7486650" cy="341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E2A914-C17E-4A98-885E-DFCFDDC1A7AB}"/>
              </a:ext>
            </a:extLst>
          </p:cNvPr>
          <p:cNvSpPr/>
          <p:nvPr userDrawn="1"/>
        </p:nvSpPr>
        <p:spPr>
          <a:xfrm>
            <a:off x="828674" y="1720851"/>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9CDB97E-38F8-4E8A-9FD6-B89D7566D942}"/>
              </a:ext>
            </a:extLst>
          </p:cNvPr>
          <p:cNvSpPr txBox="1"/>
          <p:nvPr userDrawn="1"/>
        </p:nvSpPr>
        <p:spPr>
          <a:xfrm>
            <a:off x="871160" y="2809421"/>
            <a:ext cx="3060760" cy="515526"/>
          </a:xfrm>
          <a:prstGeom prst="rect">
            <a:avLst/>
          </a:prstGeom>
          <a:noFill/>
        </p:spPr>
        <p:txBody>
          <a:bodyPr wrap="square" rtlCol="0">
            <a:spAutoFit/>
          </a:bodyPr>
          <a:lstStyle/>
          <a:p>
            <a:r>
              <a:rPr lang="en-US" sz="2750" b="1" spc="600">
                <a:solidFill>
                  <a:schemeClr val="tx1"/>
                </a:solidFill>
                <a:latin typeface="Open Sans" panose="020B0606030504020204" pitchFamily="34" charset="0"/>
                <a:ea typeface="Open Sans" panose="020B0606030504020204" pitchFamily="34" charset="0"/>
                <a:cs typeface="Open Sans" panose="020B0606030504020204" pitchFamily="34" charset="0"/>
              </a:rPr>
              <a:t>TAKEAWAYS</a:t>
            </a:r>
          </a:p>
        </p:txBody>
      </p:sp>
      <p:sp>
        <p:nvSpPr>
          <p:cNvPr id="14" name="Rectangle 7">
            <a:extLst>
              <a:ext uri="{FF2B5EF4-FFF2-40B4-BE49-F238E27FC236}">
                <a16:creationId xmlns:a16="http://schemas.microsoft.com/office/drawing/2014/main" id="{830BE601-916E-48B6-AC27-395EA2326866}"/>
              </a:ext>
            </a:extLst>
          </p:cNvPr>
          <p:cNvSpPr>
            <a:spLocks noChangeArrowheads="1"/>
          </p:cNvSpPr>
          <p:nvPr userDrawn="1"/>
        </p:nvSpPr>
        <p:spPr bwMode="auto">
          <a:xfrm>
            <a:off x="8467725" y="6400802"/>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Key">
            <a:extLst>
              <a:ext uri="{FF2B5EF4-FFF2-40B4-BE49-F238E27FC236}">
                <a16:creationId xmlns:a16="http://schemas.microsoft.com/office/drawing/2014/main" id="{A6A0F5A6-1201-4E8E-AE78-2DB61DB3566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18549" y="3199985"/>
            <a:ext cx="782524" cy="782524"/>
          </a:xfrm>
          <a:prstGeom prst="rect">
            <a:avLst/>
          </a:prstGeom>
        </p:spPr>
      </p:pic>
    </p:spTree>
    <p:extLst>
      <p:ext uri="{BB962C8B-B14F-4D97-AF65-F5344CB8AC3E}">
        <p14:creationId xmlns:p14="http://schemas.microsoft.com/office/powerpoint/2010/main" val="3566669196"/>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927F93BC-4641-43BF-8834-E1D201E1AD45}"/>
              </a:ext>
            </a:extLst>
          </p:cNvPr>
          <p:cNvPicPr>
            <a:picLocks noChangeAspect="1"/>
          </p:cNvPicPr>
          <p:nvPr userDrawn="1"/>
        </p:nvPicPr>
        <p:blipFill rotWithShape="1">
          <a:blip r:embed="rId4" cstate="screen">
            <a:alphaModFix amt="8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8" name="Rectangle 7">
            <a:extLst>
              <a:ext uri="{FF2B5EF4-FFF2-40B4-BE49-F238E27FC236}">
                <a16:creationId xmlns:a16="http://schemas.microsoft.com/office/drawing/2014/main" id="{4E1BBDD0-EFA1-497B-A84A-85F8574BA134}"/>
              </a:ext>
            </a:extLst>
          </p:cNvPr>
          <p:cNvSpPr/>
          <p:nvPr userDrawn="1"/>
        </p:nvSpPr>
        <p:spPr>
          <a:xfrm>
            <a:off x="0" y="1"/>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1F94A4-AEA7-4363-A1CF-0FAB14F25F36}"/>
              </a:ext>
            </a:extLst>
          </p:cNvPr>
          <p:cNvSpPr/>
          <p:nvPr userDrawn="1"/>
        </p:nvSpPr>
        <p:spPr>
          <a:xfrm>
            <a:off x="0" y="1"/>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BA65F0-C21B-43B1-BC4B-7FED27ACF373}"/>
              </a:ext>
            </a:extLst>
          </p:cNvPr>
          <p:cNvSpPr/>
          <p:nvPr userDrawn="1"/>
        </p:nvSpPr>
        <p:spPr>
          <a:xfrm>
            <a:off x="0" y="1"/>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280E6-7FF9-4AEB-9F91-8F615AC69318}"/>
              </a:ext>
            </a:extLst>
          </p:cNvPr>
          <p:cNvSpPr/>
          <p:nvPr userDrawn="1"/>
        </p:nvSpPr>
        <p:spPr>
          <a:xfrm>
            <a:off x="828675" y="685800"/>
            <a:ext cx="7486650" cy="5715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B69691-C06C-4B5E-9696-64BC668C685B}"/>
              </a:ext>
            </a:extLst>
          </p:cNvPr>
          <p:cNvSpPr/>
          <p:nvPr userDrawn="1"/>
        </p:nvSpPr>
        <p:spPr>
          <a:xfrm>
            <a:off x="828674" y="685800"/>
            <a:ext cx="7486650" cy="649891"/>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42AEB32-A158-4FAE-8AAB-A620F3D85930}"/>
              </a:ext>
            </a:extLst>
          </p:cNvPr>
          <p:cNvSpPr txBox="1"/>
          <p:nvPr userDrawn="1"/>
        </p:nvSpPr>
        <p:spPr>
          <a:xfrm>
            <a:off x="960060" y="730893"/>
            <a:ext cx="3878640" cy="553998"/>
          </a:xfrm>
          <a:prstGeom prst="rect">
            <a:avLst/>
          </a:prstGeom>
          <a:noFill/>
        </p:spPr>
        <p:txBody>
          <a:bodyPr wrap="square" rtlCol="0">
            <a:spAutoFit/>
          </a:bodyPr>
          <a:lstStyle/>
          <a:p>
            <a:r>
              <a:rPr lang="en-US" sz="3000" b="1" spc="600">
                <a:solidFill>
                  <a:schemeClr val="tx1"/>
                </a:solidFill>
                <a:latin typeface="Open Sans" panose="020B0606030504020204" pitchFamily="34" charset="0"/>
                <a:ea typeface="Open Sans" panose="020B0606030504020204" pitchFamily="34" charset="0"/>
                <a:cs typeface="Open Sans" panose="020B0606030504020204" pitchFamily="34" charset="0"/>
              </a:rPr>
              <a:t>TAKEAWAYS</a:t>
            </a:r>
          </a:p>
        </p:txBody>
      </p:sp>
      <p:sp>
        <p:nvSpPr>
          <p:cNvPr id="14" name="Rectangle 7">
            <a:extLst>
              <a:ext uri="{FF2B5EF4-FFF2-40B4-BE49-F238E27FC236}">
                <a16:creationId xmlns:a16="http://schemas.microsoft.com/office/drawing/2014/main" id="{012156B5-ABB1-4279-B436-81280E42B6DB}"/>
              </a:ext>
            </a:extLst>
          </p:cNvPr>
          <p:cNvSpPr>
            <a:spLocks noChangeArrowheads="1"/>
          </p:cNvSpPr>
          <p:nvPr userDrawn="1"/>
        </p:nvSpPr>
        <p:spPr bwMode="auto">
          <a:xfrm>
            <a:off x="8467725" y="6400802"/>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Key">
            <a:extLst>
              <a:ext uri="{FF2B5EF4-FFF2-40B4-BE49-F238E27FC236}">
                <a16:creationId xmlns:a16="http://schemas.microsoft.com/office/drawing/2014/main" id="{394BDDD9-3C20-404C-BBFB-0FD9A7B28FC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47403" y="730893"/>
            <a:ext cx="553998" cy="553998"/>
          </a:xfrm>
          <a:prstGeom prst="rect">
            <a:avLst/>
          </a:prstGeom>
        </p:spPr>
      </p:pic>
    </p:spTree>
    <p:extLst>
      <p:ext uri="{BB962C8B-B14F-4D97-AF65-F5344CB8AC3E}">
        <p14:creationId xmlns:p14="http://schemas.microsoft.com/office/powerpoint/2010/main" val="70009307"/>
      </p:ext>
    </p:extLst>
  </p:cSld>
  <p:clrMap bg1="lt1" tx1="dk1" bg2="lt2" tx2="dk2" accent1="accent1" accent2="accent2" accent3="accent3" accent4="accent4" accent5="accent5" accent6="accent6" hlink="hlink" folHlink="folHlink"/>
  <p:sldLayoutIdLst>
    <p:sldLayoutId id="2147483702" r:id="rId1"/>
    <p:sldLayoutId id="214748371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495299" y="1095583"/>
            <a:ext cx="5499102" cy="1107996"/>
          </a:xfrm>
          <a:prstGeom prst="rect">
            <a:avLst/>
          </a:prstGeom>
          <a:noFill/>
        </p:spPr>
        <p:txBody>
          <a:bodyPr wrap="square" rtlCol="0">
            <a:spAutoFit/>
          </a:bodyPr>
          <a:lstStyle/>
          <a:p>
            <a:pPr algn="l"/>
            <a:r>
              <a:rPr lang="en-US" sz="6600" b="1" i="1" strike="noStrike" spc="300">
                <a:solidFill>
                  <a:srgbClr val="082544"/>
                </a:solidFill>
                <a:latin typeface="Open Sans" panose="020B0606030504020204" pitchFamily="34" charset="0"/>
                <a:ea typeface="Open Sans" panose="020B0606030504020204" pitchFamily="34" charset="0"/>
                <a:cs typeface="Open Sans" panose="020B0606030504020204" pitchFamily="34" charset="0"/>
              </a:rPr>
              <a:t>Thank you!</a:t>
            </a:r>
          </a:p>
        </p:txBody>
      </p:sp>
      <p:sp>
        <p:nvSpPr>
          <p:cNvPr id="10" name="Rectangle 9">
            <a:extLst>
              <a:ext uri="{FF2B5EF4-FFF2-40B4-BE49-F238E27FC236}">
                <a16:creationId xmlns:a16="http://schemas.microsoft.com/office/drawing/2014/main" id="{645D170C-B350-4EE9-95B1-4A67F6E8B2FE}"/>
              </a:ext>
            </a:extLst>
          </p:cNvPr>
          <p:cNvSpPr/>
          <p:nvPr userDrawn="1"/>
        </p:nvSpPr>
        <p:spPr>
          <a:xfrm>
            <a:off x="0" y="6248400"/>
            <a:ext cx="9144000" cy="609600"/>
          </a:xfrm>
          <a:prstGeom prst="rect">
            <a:avLst/>
          </a:prstGeom>
          <a:solidFill>
            <a:srgbClr val="0825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32005" y="6366114"/>
            <a:ext cx="1573821" cy="340994"/>
          </a:xfrm>
          <a:prstGeom prst="rect">
            <a:avLst/>
          </a:prstGeom>
        </p:spPr>
      </p:pic>
      <p:sp>
        <p:nvSpPr>
          <p:cNvPr id="2" name="TextBox 1">
            <a:extLst>
              <a:ext uri="{FF2B5EF4-FFF2-40B4-BE49-F238E27FC236}">
                <a16:creationId xmlns:a16="http://schemas.microsoft.com/office/drawing/2014/main" id="{596C28E7-C89E-4D31-9308-D2EF0B7D7389}"/>
              </a:ext>
            </a:extLst>
          </p:cNvPr>
          <p:cNvSpPr txBox="1"/>
          <p:nvPr userDrawn="1"/>
        </p:nvSpPr>
        <p:spPr>
          <a:xfrm>
            <a:off x="495299" y="2468771"/>
            <a:ext cx="6400801" cy="1015663"/>
          </a:xfrm>
          <a:prstGeom prst="rect">
            <a:avLst/>
          </a:prstGeom>
          <a:noFill/>
        </p:spPr>
        <p:txBody>
          <a:bodyPr wrap="square" rtlCol="0">
            <a:spAutoFit/>
          </a:bodyPr>
          <a:lstStyle/>
          <a:p>
            <a:r>
              <a:rPr lang="en-US" sz="2000">
                <a:solidFill>
                  <a:srgbClr val="082544"/>
                </a:solidFill>
                <a:latin typeface="Open Sans" panose="020B0606030504020204" pitchFamily="34" charset="0"/>
                <a:ea typeface="Open Sans" panose="020B0606030504020204" pitchFamily="34" charset="0"/>
                <a:cs typeface="Open Sans" panose="020B0606030504020204" pitchFamily="34" charset="0"/>
              </a:rPr>
              <a:t>Please remember to complete the </a:t>
            </a:r>
            <a:r>
              <a:rPr lang="en-US" sz="2000" b="0" i="1" u="sng">
                <a:solidFill>
                  <a:srgbClr val="082544"/>
                </a:solidFill>
                <a:latin typeface="Open Sans" panose="020B0606030504020204" pitchFamily="34" charset="0"/>
                <a:ea typeface="Open Sans" panose="020B0606030504020204" pitchFamily="34" charset="0"/>
                <a:cs typeface="Open Sans" panose="020B0606030504020204" pitchFamily="34" charset="0"/>
              </a:rPr>
              <a:t>event evaluation</a:t>
            </a:r>
            <a:r>
              <a:rPr lang="en-US" sz="2000">
                <a:solidFill>
                  <a:srgbClr val="082544"/>
                </a:solidFill>
                <a:latin typeface="Open Sans" panose="020B0606030504020204" pitchFamily="34" charset="0"/>
                <a:ea typeface="Open Sans" panose="020B0606030504020204" pitchFamily="34" charset="0"/>
                <a:cs typeface="Open Sans" panose="020B0606030504020204" pitchFamily="34" charset="0"/>
              </a:rPr>
              <a:t>. Your comments will help us continually improve the quality of our programs.</a:t>
            </a:r>
          </a:p>
        </p:txBody>
      </p:sp>
      <p:sp>
        <p:nvSpPr>
          <p:cNvPr id="14" name="Rectangle 7">
            <a:extLst>
              <a:ext uri="{FF2B5EF4-FFF2-40B4-BE49-F238E27FC236}">
                <a16:creationId xmlns:a16="http://schemas.microsoft.com/office/drawing/2014/main" id="{50EE8D55-EE79-4C5A-A906-6A2565CA82D1}"/>
              </a:ext>
            </a:extLst>
          </p:cNvPr>
          <p:cNvSpPr>
            <a:spLocks noChangeArrowheads="1"/>
          </p:cNvSpPr>
          <p:nvPr userDrawn="1"/>
        </p:nvSpPr>
        <p:spPr bwMode="auto">
          <a:xfrm>
            <a:off x="8605838" y="6430089"/>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50CC7C5B-6691-4E55-AFD2-0E7F75BBAEBD}"/>
              </a:ext>
            </a:extLst>
          </p:cNvPr>
          <p:cNvSpPr txBox="1"/>
          <p:nvPr userDrawn="1"/>
        </p:nvSpPr>
        <p:spPr>
          <a:xfrm>
            <a:off x="495299" y="6399311"/>
            <a:ext cx="2971801" cy="276999"/>
          </a:xfrm>
          <a:prstGeom prst="rect">
            <a:avLst/>
          </a:prstGeom>
          <a:noFill/>
        </p:spPr>
        <p:txBody>
          <a:bodyPr wrap="square" rtlCol="0">
            <a:spAutoFit/>
          </a:bodyPr>
          <a:lstStyle/>
          <a:p>
            <a:r>
              <a:rPr lang="en-US" sz="1200" i="1">
                <a:solidFill>
                  <a:schemeClr val="tx1"/>
                </a:solidFill>
                <a:latin typeface="Open Sans" panose="020B0606030504020204" pitchFamily="34" charset="0"/>
                <a:ea typeface="Open Sans" panose="020B0606030504020204" pitchFamily="34" charset="0"/>
                <a:cs typeface="Open Sans" panose="020B0606030504020204" pitchFamily="34" charset="0"/>
              </a:rPr>
              <a:t>© Copyright 2021 Academic Impressions</a:t>
            </a:r>
          </a:p>
        </p:txBody>
      </p:sp>
    </p:spTree>
    <p:extLst>
      <p:ext uri="{BB962C8B-B14F-4D97-AF65-F5344CB8AC3E}">
        <p14:creationId xmlns:p14="http://schemas.microsoft.com/office/powerpoint/2010/main" val="626191178"/>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D03557-2ABA-4611-852B-B2B5C829732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accent6"/>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79121684"/>
      </p:ext>
    </p:extLst>
  </p:cSld>
  <p:clrMap bg1="lt1" tx1="dk1" bg2="lt2" tx2="dk2" accent1="accent1" accent2="accent2" accent3="accent3" accent4="accent4" accent5="accent5" accent6="accent6" hlink="hlink" folHlink="folHlink"/>
  <p:sldLayoutIdLst>
    <p:sldLayoutId id="214748371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7"/>
          <p:cNvSpPr>
            <a:spLocks noChangeArrowheads="1"/>
          </p:cNvSpPr>
          <p:nvPr userDrawn="1"/>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a:t>
            </a:fld>
            <a:endParaRPr lang="en-US" sz="900">
              <a:solidFill>
                <a:srgbClr val="595959"/>
              </a:solidFill>
              <a:latin typeface="Calibri" pitchFamily="34" charset="0"/>
              <a:ea typeface="ＭＳ Ｐゴシック" pitchFamily="34" charset="-128"/>
            </a:endParaRPr>
          </a:p>
        </p:txBody>
      </p:sp>
      <p:pic>
        <p:nvPicPr>
          <p:cNvPr id="3" name="Picture 2">
            <a:extLst>
              <a:ext uri="{FF2B5EF4-FFF2-40B4-BE49-F238E27FC236}">
                <a16:creationId xmlns:a16="http://schemas.microsoft.com/office/drawing/2014/main" id="{5AF65389-E5E7-4F9B-8C9D-3B37CCF0B6D1}"/>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4" name="Rectangle 3">
            <a:extLst>
              <a:ext uri="{FF2B5EF4-FFF2-40B4-BE49-F238E27FC236}">
                <a16:creationId xmlns:a16="http://schemas.microsoft.com/office/drawing/2014/main" id="{5EF87411-D7DD-408A-8940-C8E04B9EB8C1}"/>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1B376E3-D200-44C4-BAB6-2FFED94AE309}"/>
              </a:ext>
            </a:extLst>
          </p:cNvPr>
          <p:cNvSpPr/>
          <p:nvPr userDrawn="1"/>
        </p:nvSpPr>
        <p:spPr>
          <a:xfrm>
            <a:off x="0" y="-4240"/>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74BE41-6689-4739-86D1-95A2EAB2DF21}"/>
              </a:ext>
            </a:extLst>
          </p:cNvPr>
          <p:cNvSpPr/>
          <p:nvPr userDrawn="1"/>
        </p:nvSpPr>
        <p:spPr>
          <a:xfrm>
            <a:off x="828675" y="1720850"/>
            <a:ext cx="7486650" cy="341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CCFCFC-8A4A-456E-89D8-C2A2021DC7A8}"/>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7">
            <a:extLst>
              <a:ext uri="{FF2B5EF4-FFF2-40B4-BE49-F238E27FC236}">
                <a16:creationId xmlns:a16="http://schemas.microsoft.com/office/drawing/2014/main" id="{BA020BA9-6CE2-4FAE-9281-4F7CB4777509}"/>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64878158"/>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342900" rtl="0" eaLnBrk="0" fontAlgn="base" hangingPunct="0">
        <a:spcBef>
          <a:spcPct val="0"/>
        </a:spcBef>
        <a:spcAft>
          <a:spcPct val="0"/>
        </a:spcAft>
        <a:defRPr sz="3300" b="1" kern="1200">
          <a:solidFill>
            <a:schemeClr val="tx1"/>
          </a:solidFill>
          <a:latin typeface="+mj-lt"/>
          <a:ea typeface="ＭＳ Ｐゴシック" pitchFamily="19" charset="-128"/>
          <a:cs typeface="ＭＳ Ｐゴシック" pitchFamily="19" charset="-128"/>
        </a:defRPr>
      </a:lvl1pPr>
      <a:lvl2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2pPr>
      <a:lvl3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3pPr>
      <a:lvl4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4pPr>
      <a:lvl5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5pPr>
      <a:lvl6pPr marL="3429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6pPr>
      <a:lvl7pPr marL="6858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7pPr>
      <a:lvl8pPr marL="10287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8pPr>
      <a:lvl9pPr marL="13716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9" charset="-128"/>
          <a:cs typeface="ＭＳ Ｐゴシック" pitchFamily="19" charset="-128"/>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ＭＳ Ｐゴシック" pitchFamily="19" charset="-128"/>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ＭＳ Ｐゴシック" pitchFamily="19" charset="-128"/>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pitchFamily="19" charset="-128"/>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pitchFamily="19"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06C35F-B202-4859-AAE0-2E18DA1634B9}"/>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7" name="Rectangle 7">
            <a:extLst>
              <a:ext uri="{FF2B5EF4-FFF2-40B4-BE49-F238E27FC236}">
                <a16:creationId xmlns:a16="http://schemas.microsoft.com/office/drawing/2014/main" id="{FD8CB3F1-C132-4FA2-9D85-9F1B19717977}"/>
              </a:ext>
            </a:extLst>
          </p:cNvPr>
          <p:cNvSpPr>
            <a:spLocks noChangeArrowheads="1"/>
          </p:cNvSpPr>
          <p:nvPr userDrawn="1"/>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a:t>
            </a:fld>
            <a:endParaRPr lang="en-US" sz="900">
              <a:solidFill>
                <a:srgbClr val="595959"/>
              </a:solidFill>
              <a:latin typeface="Calibri" pitchFamily="34" charset="0"/>
              <a:ea typeface="ＭＳ Ｐゴシック" pitchFamily="34" charset="-128"/>
            </a:endParaRPr>
          </a:p>
        </p:txBody>
      </p:sp>
      <p:sp>
        <p:nvSpPr>
          <p:cNvPr id="13" name="Rectangle 12">
            <a:extLst>
              <a:ext uri="{FF2B5EF4-FFF2-40B4-BE49-F238E27FC236}">
                <a16:creationId xmlns:a16="http://schemas.microsoft.com/office/drawing/2014/main" id="{CE661511-8942-46E7-AE67-EDB158B71910}"/>
              </a:ext>
            </a:extLst>
          </p:cNvPr>
          <p:cNvSpPr/>
          <p:nvPr userDrawn="1"/>
        </p:nvSpPr>
        <p:spPr>
          <a:xfrm>
            <a:off x="-1" y="-3801"/>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8E097D5-DEC4-49C7-845E-DD5E752288E7}"/>
              </a:ext>
            </a:extLst>
          </p:cNvPr>
          <p:cNvSpPr/>
          <p:nvPr userDrawn="1"/>
        </p:nvSpPr>
        <p:spPr>
          <a:xfrm>
            <a:off x="828675" y="482253"/>
            <a:ext cx="7486650" cy="59185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793D03-D77C-47DA-9901-4267390E88BC}"/>
              </a:ext>
            </a:extLst>
          </p:cNvPr>
          <p:cNvSpPr/>
          <p:nvPr userDrawn="1"/>
        </p:nvSpPr>
        <p:spPr>
          <a:xfrm>
            <a:off x="828674" y="482254"/>
            <a:ext cx="7486650" cy="78059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E28B43-6D36-4B6C-9EC3-8F4E09335274}"/>
              </a:ext>
            </a:extLst>
          </p:cNvPr>
          <p:cNvSpPr txBox="1"/>
          <p:nvPr userDrawn="1"/>
        </p:nvSpPr>
        <p:spPr>
          <a:xfrm>
            <a:off x="1000126" y="533995"/>
            <a:ext cx="7467599" cy="677108"/>
          </a:xfrm>
          <a:prstGeom prst="rect">
            <a:avLst/>
          </a:prstGeom>
          <a:noFill/>
        </p:spPr>
        <p:txBody>
          <a:bodyPr wrap="square" rtlCol="0">
            <a:spAutoFit/>
          </a:bodyPr>
          <a:lstStyle/>
          <a:p>
            <a:r>
              <a:rPr lang="en-US" sz="3800" b="1" spc="0">
                <a:solidFill>
                  <a:schemeClr val="tx1"/>
                </a:solidFill>
                <a:latin typeface="Open Sans" panose="020B0606030504020204" pitchFamily="34" charset="0"/>
                <a:ea typeface="Open Sans" panose="020B0606030504020204" pitchFamily="34" charset="0"/>
                <a:cs typeface="Open Sans" panose="020B0606030504020204" pitchFamily="34" charset="0"/>
              </a:rPr>
              <a:t>LEARNING </a:t>
            </a:r>
            <a:r>
              <a:rPr lang="en-US" sz="3800" b="0" spc="0">
                <a:solidFill>
                  <a:schemeClr val="tx1"/>
                </a:solidFill>
                <a:latin typeface="Open Sans" panose="020B0606030504020204" pitchFamily="34" charset="0"/>
                <a:ea typeface="Open Sans" panose="020B0606030504020204" pitchFamily="34" charset="0"/>
                <a:cs typeface="Open Sans" panose="020B0606030504020204" pitchFamily="34" charset="0"/>
              </a:rPr>
              <a:t>OUTCOME</a:t>
            </a:r>
          </a:p>
        </p:txBody>
      </p:sp>
      <p:sp>
        <p:nvSpPr>
          <p:cNvPr id="15" name="Rectangle 7">
            <a:extLst>
              <a:ext uri="{FF2B5EF4-FFF2-40B4-BE49-F238E27FC236}">
                <a16:creationId xmlns:a16="http://schemas.microsoft.com/office/drawing/2014/main" id="{3EB9C5AE-FF93-4DD7-99A3-E1B29362067B}"/>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70543418"/>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C74511-68FC-4618-88B8-B8DD0C3C47F8}"/>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r="-2"/>
          <a:stretch/>
        </p:blipFill>
        <p:spPr>
          <a:xfrm>
            <a:off x="0" y="0"/>
            <a:ext cx="4953000" cy="6858000"/>
          </a:xfrm>
          <a:prstGeom prst="rect">
            <a:avLst/>
          </a:prstGeom>
        </p:spPr>
      </p:pic>
      <p:sp>
        <p:nvSpPr>
          <p:cNvPr id="7" name="Rectangle 7">
            <a:extLst>
              <a:ext uri="{FF2B5EF4-FFF2-40B4-BE49-F238E27FC236}">
                <a16:creationId xmlns:a16="http://schemas.microsoft.com/office/drawing/2014/main" id="{9036846B-040A-4BC0-AD5A-395CA39D39E7}"/>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accent6"/>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BD1E816D-70AF-4595-9174-87C2D516AD24}"/>
              </a:ext>
            </a:extLst>
          </p:cNvPr>
          <p:cNvSpPr/>
          <p:nvPr userDrawn="1"/>
        </p:nvSpPr>
        <p:spPr>
          <a:xfrm>
            <a:off x="-1962" y="0"/>
            <a:ext cx="4942151" cy="6858000"/>
          </a:xfrm>
          <a:prstGeom prst="rect">
            <a:avLst/>
          </a:prstGeom>
          <a:solidFill>
            <a:srgbClr val="082544">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CFC35A-CE85-49A5-A4FE-C07971E4BCC2}"/>
              </a:ext>
            </a:extLst>
          </p:cNvPr>
          <p:cNvSpPr/>
          <p:nvPr userDrawn="1"/>
        </p:nvSpPr>
        <p:spPr>
          <a:xfrm>
            <a:off x="3505200" y="611982"/>
            <a:ext cx="3263903" cy="8358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31D5F57-3F44-4201-8EFE-8EB7587D8C2E}"/>
              </a:ext>
            </a:extLst>
          </p:cNvPr>
          <p:cNvSpPr txBox="1">
            <a:spLocks/>
          </p:cNvSpPr>
          <p:nvPr userDrawn="1"/>
        </p:nvSpPr>
        <p:spPr>
          <a:xfrm>
            <a:off x="3668334" y="695679"/>
            <a:ext cx="3340104" cy="701674"/>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600">
                <a:solidFill>
                  <a:srgbClr val="082544"/>
                </a:solidFill>
                <a:latin typeface="Open Sans" panose="020B0606030504020204" pitchFamily="34" charset="0"/>
                <a:ea typeface="Open Sans" panose="020B0606030504020204" pitchFamily="34" charset="0"/>
                <a:cs typeface="Open Sans" panose="020B0606030504020204" pitchFamily="34" charset="0"/>
              </a:rPr>
              <a:t>AGENDA</a:t>
            </a:r>
          </a:p>
        </p:txBody>
      </p:sp>
      <p:sp>
        <p:nvSpPr>
          <p:cNvPr id="12" name="Rectangle 11">
            <a:extLst>
              <a:ext uri="{FF2B5EF4-FFF2-40B4-BE49-F238E27FC236}">
                <a16:creationId xmlns:a16="http://schemas.microsoft.com/office/drawing/2014/main" id="{8BB2CE13-5822-40D0-82F9-57A4FC18B5CE}"/>
              </a:ext>
            </a:extLst>
          </p:cNvPr>
          <p:cNvSpPr/>
          <p:nvPr userDrawn="1"/>
        </p:nvSpPr>
        <p:spPr>
          <a:xfrm flipH="1">
            <a:off x="7010400" y="611981"/>
            <a:ext cx="228600" cy="835818"/>
          </a:xfrm>
          <a:prstGeom prst="rect">
            <a:avLst/>
          </a:prstGeom>
          <a:solidFill>
            <a:srgbClr val="4EB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657395"/>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62392-8C60-422C-BD53-5B060C0328C5}"/>
              </a:ext>
            </a:extLst>
          </p:cNvPr>
          <p:cNvSpPr/>
          <p:nvPr userDrawn="1"/>
        </p:nvSpPr>
        <p:spPr>
          <a:xfrm>
            <a:off x="1" y="-1"/>
            <a:ext cx="9144000" cy="6858001"/>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0063658-E2D6-4390-92F2-102AE49FEFD9}"/>
              </a:ext>
            </a:extLst>
          </p:cNvPr>
          <p:cNvSpPr txBox="1">
            <a:spLocks/>
          </p:cNvSpPr>
          <p:nvPr userDrawn="1"/>
        </p:nvSpPr>
        <p:spPr>
          <a:xfrm>
            <a:off x="939825" y="3911600"/>
            <a:ext cx="2847975" cy="199072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00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cxnSp>
        <p:nvCxnSpPr>
          <p:cNvPr id="12" name="Straight Connector 11">
            <a:extLst>
              <a:ext uri="{FF2B5EF4-FFF2-40B4-BE49-F238E27FC236}">
                <a16:creationId xmlns:a16="http://schemas.microsoft.com/office/drawing/2014/main" id="{ED7D56C5-C70A-4777-8FCC-BE84B3472530}"/>
              </a:ext>
            </a:extLst>
          </p:cNvPr>
          <p:cNvCxnSpPr>
            <a:cxnSpLocks/>
          </p:cNvCxnSpPr>
          <p:nvPr userDrawn="1"/>
        </p:nvCxnSpPr>
        <p:spPr>
          <a:xfrm>
            <a:off x="521632" y="4038600"/>
            <a:ext cx="0" cy="2362201"/>
          </a:xfrm>
          <a:prstGeom prst="line">
            <a:avLst/>
          </a:prstGeom>
          <a:ln w="152400">
            <a:solidFill>
              <a:srgbClr val="FAA14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3AA4DAB-3C5E-48D7-A9ED-08AADC4565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00800" y="304800"/>
            <a:ext cx="2385642" cy="516889"/>
          </a:xfrm>
          <a:prstGeom prst="rect">
            <a:avLst/>
          </a:prstGeom>
        </p:spPr>
      </p:pic>
      <p:sp>
        <p:nvSpPr>
          <p:cNvPr id="7" name="Rectangle 7">
            <a:extLst>
              <a:ext uri="{FF2B5EF4-FFF2-40B4-BE49-F238E27FC236}">
                <a16:creationId xmlns:a16="http://schemas.microsoft.com/office/drawing/2014/main" id="{9036846B-040A-4BC0-AD5A-395CA39D39E7}"/>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49904225"/>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C33C10-F8EA-49E8-B332-B60CEB53A06A}"/>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19F43CA-5563-4BCB-977D-1C93A36BB3DA}"/>
              </a:ext>
            </a:extLst>
          </p:cNvPr>
          <p:cNvSpPr/>
          <p:nvPr userDrawn="1"/>
        </p:nvSpPr>
        <p:spPr>
          <a:xfrm>
            <a:off x="-10610" y="0"/>
            <a:ext cx="915461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1CB55DD-9487-40C1-A19A-699BEFF8DD13}"/>
              </a:ext>
            </a:extLst>
          </p:cNvPr>
          <p:cNvSpPr/>
          <p:nvPr userDrawn="1"/>
        </p:nvSpPr>
        <p:spPr>
          <a:xfrm>
            <a:off x="828675" y="1720850"/>
            <a:ext cx="7486650" cy="341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506A75A-852F-4CAC-996A-7FFBF50E5A6D}"/>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C339F53-5FDF-4B17-9D5C-C83F0C9A8A47}"/>
              </a:ext>
            </a:extLst>
          </p:cNvPr>
          <p:cNvSpPr txBox="1"/>
          <p:nvPr userDrawn="1"/>
        </p:nvSpPr>
        <p:spPr>
          <a:xfrm>
            <a:off x="1257455" y="2626426"/>
            <a:ext cx="3038475" cy="784830"/>
          </a:xfrm>
          <a:prstGeom prst="rect">
            <a:avLst/>
          </a:prstGeom>
          <a:noFill/>
        </p:spPr>
        <p:txBody>
          <a:bodyPr wrap="square" rtlCol="0">
            <a:spAutoFit/>
          </a:bodyPr>
          <a:lstStyle/>
          <a:p>
            <a:r>
              <a:rPr lang="en-US" sz="4500" b="1" spc="600">
                <a:solidFill>
                  <a:schemeClr val="tx1"/>
                </a:solidFill>
                <a:latin typeface="Open Sans" panose="020B0606030504020204" pitchFamily="34" charset="0"/>
                <a:ea typeface="Open Sans" panose="020B0606030504020204" pitchFamily="34" charset="0"/>
                <a:cs typeface="Open Sans" panose="020B0606030504020204" pitchFamily="34" charset="0"/>
              </a:rPr>
              <a:t>CHAT</a:t>
            </a:r>
          </a:p>
        </p:txBody>
      </p:sp>
      <p:pic>
        <p:nvPicPr>
          <p:cNvPr id="28" name="Graphic 27" descr="Chat">
            <a:extLst>
              <a:ext uri="{FF2B5EF4-FFF2-40B4-BE49-F238E27FC236}">
                <a16:creationId xmlns:a16="http://schemas.microsoft.com/office/drawing/2014/main" id="{C8F2D9B7-81E8-4054-A02A-819C319F200D}"/>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32730" y="3190003"/>
            <a:ext cx="1154162" cy="1154162"/>
          </a:xfrm>
          <a:prstGeom prst="rect">
            <a:avLst/>
          </a:prstGeom>
        </p:spPr>
      </p:pic>
      <p:sp>
        <p:nvSpPr>
          <p:cNvPr id="29" name="Rectangle 7">
            <a:extLst>
              <a:ext uri="{FF2B5EF4-FFF2-40B4-BE49-F238E27FC236}">
                <a16:creationId xmlns:a16="http://schemas.microsoft.com/office/drawing/2014/main" id="{729B5C75-8C4F-4651-B003-FC8672AEA92D}"/>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9846958"/>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6F53CD-4AA8-448C-8FAF-6D1AE75063B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351B18BA-26B2-4514-854B-7CC2E67B958F}"/>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BD9BB4D-BA37-4458-85C4-1124764D5B9B}"/>
              </a:ext>
            </a:extLst>
          </p:cNvPr>
          <p:cNvSpPr/>
          <p:nvPr userDrawn="1"/>
        </p:nvSpPr>
        <p:spPr>
          <a:xfrm>
            <a:off x="-10610" y="0"/>
            <a:ext cx="915461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BE7385-CC28-4D95-B2E5-4FCEC00415F9}"/>
              </a:ext>
            </a:extLst>
          </p:cNvPr>
          <p:cNvSpPr/>
          <p:nvPr userDrawn="1"/>
        </p:nvSpPr>
        <p:spPr>
          <a:xfrm>
            <a:off x="828675" y="568859"/>
            <a:ext cx="7486650" cy="58319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BD5808-A461-4B0D-8E88-6A956B7F7FAE}"/>
              </a:ext>
            </a:extLst>
          </p:cNvPr>
          <p:cNvSpPr/>
          <p:nvPr userDrawn="1"/>
        </p:nvSpPr>
        <p:spPr>
          <a:xfrm>
            <a:off x="828674" y="568860"/>
            <a:ext cx="7486650" cy="730969"/>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84373C6-8272-4D8B-9545-AC925FB90F45}"/>
              </a:ext>
            </a:extLst>
          </p:cNvPr>
          <p:cNvSpPr txBox="1"/>
          <p:nvPr userDrawn="1"/>
        </p:nvSpPr>
        <p:spPr>
          <a:xfrm>
            <a:off x="988076" y="597782"/>
            <a:ext cx="2099467" cy="677108"/>
          </a:xfrm>
          <a:prstGeom prst="rect">
            <a:avLst/>
          </a:prstGeom>
          <a:noFill/>
        </p:spPr>
        <p:txBody>
          <a:bodyPr wrap="square" rtlCol="0">
            <a:spAutoFit/>
          </a:bodyPr>
          <a:lstStyle/>
          <a:p>
            <a:r>
              <a:rPr lang="en-US" sz="3800" b="1" spc="600">
                <a:solidFill>
                  <a:schemeClr val="tx1"/>
                </a:solidFill>
                <a:latin typeface="Open Sans" panose="020B0606030504020204" pitchFamily="34" charset="0"/>
                <a:ea typeface="Open Sans" panose="020B0606030504020204" pitchFamily="34" charset="0"/>
                <a:cs typeface="Open Sans" panose="020B0606030504020204" pitchFamily="34" charset="0"/>
              </a:rPr>
              <a:t>CHAT</a:t>
            </a:r>
          </a:p>
        </p:txBody>
      </p:sp>
      <p:pic>
        <p:nvPicPr>
          <p:cNvPr id="13" name="Graphic 12" descr="Chat">
            <a:extLst>
              <a:ext uri="{FF2B5EF4-FFF2-40B4-BE49-F238E27FC236}">
                <a16:creationId xmlns:a16="http://schemas.microsoft.com/office/drawing/2014/main" id="{0125D2BE-5EB2-4091-9FEF-046C99F29E77}"/>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784491" y="540386"/>
            <a:ext cx="924905" cy="924905"/>
          </a:xfrm>
          <a:prstGeom prst="rect">
            <a:avLst/>
          </a:prstGeom>
        </p:spPr>
      </p:pic>
      <p:sp>
        <p:nvSpPr>
          <p:cNvPr id="14" name="Rectangle 7">
            <a:extLst>
              <a:ext uri="{FF2B5EF4-FFF2-40B4-BE49-F238E27FC236}">
                <a16:creationId xmlns:a16="http://schemas.microsoft.com/office/drawing/2014/main" id="{54BC649D-8184-4A8A-95A5-DDCEFD654BD4}"/>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52222697"/>
      </p:ext>
    </p:extLst>
  </p:cSld>
  <p:clrMap bg1="lt1" tx1="dk1" bg2="lt2" tx2="dk2" accent1="accent1" accent2="accent2" accent3="accent3" accent4="accent4" accent5="accent5" accent6="accent6" hlink="hlink" folHlink="folHlink"/>
  <p:sldLayoutIdLst>
    <p:sldLayoutId id="21474837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person, brush, standing&#10;&#10;Description automatically generated">
            <a:extLst>
              <a:ext uri="{FF2B5EF4-FFF2-40B4-BE49-F238E27FC236}">
                <a16:creationId xmlns:a16="http://schemas.microsoft.com/office/drawing/2014/main" id="{9E796620-031A-4DBC-902C-7B32B89D6F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371600" y="2589591"/>
            <a:ext cx="2247745" cy="784830"/>
          </a:xfrm>
          <a:prstGeom prst="rect">
            <a:avLst/>
          </a:prstGeom>
          <a:noFill/>
        </p:spPr>
        <p:txBody>
          <a:bodyPr wrap="square" rtlCol="0">
            <a:spAutoFit/>
          </a:bodyPr>
          <a:lstStyle/>
          <a:p>
            <a:r>
              <a:rPr lang="en-US" sz="4500" b="1" spc="600">
                <a:solidFill>
                  <a:schemeClr val="tx1"/>
                </a:solidFill>
                <a:latin typeface="Open Sans" panose="020B0606030504020204" pitchFamily="34" charset="0"/>
                <a:ea typeface="Open Sans" panose="020B0606030504020204" pitchFamily="34" charset="0"/>
                <a:cs typeface="Open Sans" panose="020B0606030504020204" pitchFamily="34" charset="0"/>
              </a:rPr>
              <a:t>POLL</a:t>
            </a:r>
          </a:p>
        </p:txBody>
      </p:sp>
      <p:pic>
        <p:nvPicPr>
          <p:cNvPr id="18" name="Graphic 17" descr="Bar chart">
            <a:extLst>
              <a:ext uri="{FF2B5EF4-FFF2-40B4-BE49-F238E27FC236}">
                <a16:creationId xmlns:a16="http://schemas.microsoft.com/office/drawing/2014/main" id="{C36B4553-9BCF-4ABD-A810-B0465C842FC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52611" y="3352800"/>
            <a:ext cx="914400" cy="914400"/>
          </a:xfrm>
          <a:prstGeom prst="rect">
            <a:avLst/>
          </a:prstGeom>
        </p:spPr>
      </p:pic>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701819"/>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E0CFE0-0C9C-45A5-8537-5B67B00F1AFC}"/>
              </a:ext>
            </a:extLst>
          </p:cNvPr>
          <p:cNvSpPr>
            <a:spLocks noGrp="1"/>
          </p:cNvSpPr>
          <p:nvPr>
            <p:ph type="title"/>
          </p:nvPr>
        </p:nvSpPr>
        <p:spPr>
          <a:xfrm>
            <a:off x="572868" y="3227054"/>
            <a:ext cx="8571132" cy="571841"/>
          </a:xfrm>
        </p:spPr>
        <p:txBody>
          <a:bodyPr/>
          <a:lstStyle/>
          <a:p>
            <a:r>
              <a:rPr lang="en-US" sz="3200"/>
              <a:t>Assessing Credibility in Title IX Cases</a:t>
            </a:r>
            <a:endParaRPr lang="en-US" sz="3200" b="0" i="1"/>
          </a:p>
        </p:txBody>
      </p:sp>
      <p:sp>
        <p:nvSpPr>
          <p:cNvPr id="6" name="Title 2">
            <a:extLst>
              <a:ext uri="{FF2B5EF4-FFF2-40B4-BE49-F238E27FC236}">
                <a16:creationId xmlns:a16="http://schemas.microsoft.com/office/drawing/2014/main" id="{2E494A94-F93E-44A1-A9AC-AE83A2A54660}"/>
              </a:ext>
            </a:extLst>
          </p:cNvPr>
          <p:cNvSpPr>
            <a:spLocks noGrp="1"/>
          </p:cNvSpPr>
          <p:nvPr>
            <p:ph type="body" sz="quarter" idx="14"/>
          </p:nvPr>
        </p:nvSpPr>
        <p:spPr>
          <a:xfrm>
            <a:off x="2479163" y="4448143"/>
            <a:ext cx="6195515" cy="254925"/>
          </a:xfrm>
        </p:spPr>
        <p:txBody>
          <a:bodyPr/>
          <a:lstStyle/>
          <a:p>
            <a:r>
              <a:rPr lang="en-US"/>
              <a:t>Jill Thomas</a:t>
            </a:r>
          </a:p>
        </p:txBody>
      </p:sp>
      <p:sp>
        <p:nvSpPr>
          <p:cNvPr id="4" name="Text Placeholder 1">
            <a:extLst>
              <a:ext uri="{FF2B5EF4-FFF2-40B4-BE49-F238E27FC236}">
                <a16:creationId xmlns:a16="http://schemas.microsoft.com/office/drawing/2014/main" id="{3E186FB7-57C6-4C30-B088-080AADE87B2C}"/>
              </a:ext>
            </a:extLst>
          </p:cNvPr>
          <p:cNvSpPr>
            <a:spLocks noGrp="1"/>
          </p:cNvSpPr>
          <p:nvPr>
            <p:ph type="body" sz="quarter" idx="12"/>
          </p:nvPr>
        </p:nvSpPr>
        <p:spPr>
          <a:xfrm>
            <a:off x="2479163" y="4736950"/>
            <a:ext cx="6195515" cy="254925"/>
          </a:xfrm>
        </p:spPr>
        <p:txBody>
          <a:bodyPr/>
          <a:lstStyle/>
          <a:p>
            <a:r>
              <a:rPr lang="en-US"/>
              <a:t>National Educator &amp; Trainer</a:t>
            </a:r>
          </a:p>
        </p:txBody>
      </p:sp>
      <p:pic>
        <p:nvPicPr>
          <p:cNvPr id="1026" name="Picture 2">
            <a:extLst>
              <a:ext uri="{FF2B5EF4-FFF2-40B4-BE49-F238E27FC236}">
                <a16:creationId xmlns:a16="http://schemas.microsoft.com/office/drawing/2014/main" id="{C9A4430E-B5EB-2A48-B180-108618D507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2868" y="3967248"/>
            <a:ext cx="1626376" cy="162637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377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From the Final Rule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“The final regulations require decision-makers to explain in writing the reasons for determinations regarding responsibility; [1228] </a:t>
            </a:r>
            <a:r>
              <a:rPr lang="en-US" sz="2200">
                <a:solidFill>
                  <a:schemeClr val="accent1"/>
                </a:solidFill>
                <a:latin typeface="Open Sans" panose="020B0606030504020204" pitchFamily="34" charset="0"/>
                <a:ea typeface="Open Sans" panose="020B0606030504020204" pitchFamily="34" charset="0"/>
                <a:cs typeface="Open Sans" panose="020B0606030504020204" pitchFamily="34" charset="0"/>
              </a:rPr>
              <a:t>if a decision-maker inappropriately applies pre-existing assumptions that amount to bias in the process of evaluating credibility, such bias may provide a basis for a party to appeal</a:t>
            </a: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.[1229] The Department expects that </a:t>
            </a:r>
            <a:r>
              <a:rPr lang="en-US" sz="2200">
                <a:solidFill>
                  <a:schemeClr val="accent1"/>
                </a:solidFill>
                <a:latin typeface="Open Sans" panose="020B0606030504020204" pitchFamily="34" charset="0"/>
                <a:ea typeface="Open Sans" panose="020B0606030504020204" pitchFamily="34" charset="0"/>
                <a:cs typeface="Open Sans" panose="020B0606030504020204" pitchFamily="34" charset="0"/>
              </a:rPr>
              <a:t>decision-makers will be well-trained in how to serve impartially, including how to avoid prejudgment of the facts at issue and avoid bias</a:t>
            </a: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,[1230] and the Department notes that judging credibility is traditionally left in the hands of non-lawyers without specialized training, in the form of jurors who serve as fact-finders in civil and criminal jury trials, because assessing credibility based on factors such as witness </a:t>
            </a:r>
            <a:r>
              <a:rPr lang="en-US" sz="2200">
                <a:solidFill>
                  <a:schemeClr val="accent1"/>
                </a:solidFill>
                <a:latin typeface="Open Sans" panose="020B0606030504020204" pitchFamily="34" charset="0"/>
                <a:ea typeface="Open Sans" panose="020B0606030504020204" pitchFamily="34" charset="0"/>
                <a:cs typeface="Open Sans" panose="020B0606030504020204" pitchFamily="34" charset="0"/>
              </a:rPr>
              <a:t>demeanor, plausibility,</a:t>
            </a: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and </a:t>
            </a:r>
            <a:r>
              <a:rPr lang="en-US" sz="2200">
                <a:solidFill>
                  <a:schemeClr val="accent1"/>
                </a:solidFill>
                <a:latin typeface="Open Sans" panose="020B0606030504020204" pitchFamily="34" charset="0"/>
                <a:ea typeface="Open Sans" panose="020B0606030504020204" pitchFamily="34" charset="0"/>
                <a:cs typeface="Open Sans" panose="020B0606030504020204" pitchFamily="34" charset="0"/>
              </a:rPr>
              <a:t>consistency</a:t>
            </a: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are functions of common sense rather than legal expertise.”</a:t>
            </a:r>
          </a:p>
        </p:txBody>
      </p:sp>
    </p:spTree>
    <p:extLst>
      <p:ext uri="{BB962C8B-B14F-4D97-AF65-F5344CB8AC3E}">
        <p14:creationId xmlns:p14="http://schemas.microsoft.com/office/powerpoint/2010/main" val="1008741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From the Final Rule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“Whether or not commenters are correct in noting that power differentials between employees (particularly faculty) and students may tempt recipients to treat faculty as more credible than students, the final regulations allow recipients to select one of two standards of evidence consistently to all formal complaints; under either standard selected, </a:t>
            </a:r>
            <a:r>
              <a:rPr lang="en-US" sz="2400" b="1">
                <a:solidFill>
                  <a:schemeClr val="accent1"/>
                </a:solidFill>
                <a:latin typeface="Open Sans" panose="020B0606030504020204" pitchFamily="34" charset="0"/>
                <a:ea typeface="Open Sans" panose="020B0606030504020204" pitchFamily="34" charset="0"/>
                <a:cs typeface="Open Sans" panose="020B0606030504020204" pitchFamily="34" charset="0"/>
              </a:rPr>
              <a:t>the recipient is obligated to assess credibility based on objective evaluation of the evidence and not due to the party's status as a complainant or respondent,[1429] and without bias for or against complainants or respondents generally or for or against an individual complainant or respondent.[1430]”</a:t>
            </a:r>
          </a:p>
        </p:txBody>
      </p:sp>
    </p:spTree>
    <p:extLst>
      <p:ext uri="{BB962C8B-B14F-4D97-AF65-F5344CB8AC3E}">
        <p14:creationId xmlns:p14="http://schemas.microsoft.com/office/powerpoint/2010/main" val="2710989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From the Final Rule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“The credibility of any party, as well as ultimate conclusions about responsibility for sexual harassment, must not be prejudged and must be based on objective evaluation of the relevant evidence in a particular case; for this reason, the </a:t>
            </a:r>
            <a:r>
              <a:rPr lang="en-US" sz="2400">
                <a:solidFill>
                  <a:schemeClr val="accent1"/>
                </a:solidFill>
                <a:latin typeface="Open Sans" panose="020B0606030504020204" pitchFamily="34" charset="0"/>
                <a:ea typeface="Open Sans" panose="020B0606030504020204" pitchFamily="34" charset="0"/>
                <a:cs typeface="Open Sans" panose="020B0606030504020204" pitchFamily="34" charset="0"/>
              </a:rPr>
              <a:t>Department cautions against training materials that promote the application of “profiles” or “predictive behaviors” to particular cases.”</a:t>
            </a:r>
          </a:p>
        </p:txBody>
      </p:sp>
    </p:spTree>
    <p:extLst>
      <p:ext uri="{BB962C8B-B14F-4D97-AF65-F5344CB8AC3E}">
        <p14:creationId xmlns:p14="http://schemas.microsoft.com/office/powerpoint/2010/main" val="3493316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Bias</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You must avoid bias, conscious or unconscious, based on a witness’s race, color, religious beliefs, national ancestry, sexual orientation, gender identity, gender, or economic circumstances in your determination of credibility.</a:t>
            </a:r>
          </a:p>
        </p:txBody>
      </p:sp>
    </p:spTree>
    <p:extLst>
      <p:ext uri="{BB962C8B-B14F-4D97-AF65-F5344CB8AC3E}">
        <p14:creationId xmlns:p14="http://schemas.microsoft.com/office/powerpoint/2010/main" val="997483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Assess v. Evaluate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5" name="Content Placeholder 4">
            <a:extLst>
              <a:ext uri="{FF2B5EF4-FFF2-40B4-BE49-F238E27FC236}">
                <a16:creationId xmlns:a16="http://schemas.microsoft.com/office/drawing/2014/main" id="{EBBF393D-3335-8446-963C-F94751092D76}"/>
              </a:ext>
            </a:extLst>
          </p:cNvPr>
          <p:cNvSpPr txBox="1">
            <a:spLocks/>
          </p:cNvSpPr>
          <p:nvPr/>
        </p:nvSpPr>
        <p:spPr>
          <a:xfrm>
            <a:off x="530483" y="1524062"/>
            <a:ext cx="3453687" cy="384110"/>
          </a:xfrm>
          <a:prstGeom prst="rect">
            <a:avLst/>
          </a:prstGeom>
          <a:solidFill>
            <a:schemeClr val="accent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Open Sans" panose="020B0606030504020204" pitchFamily="34" charset="0"/>
                <a:ea typeface="Open Sans" panose="020B0606030504020204" pitchFamily="34" charset="0"/>
                <a:cs typeface="Open Sans" panose="020B0606030504020204" pitchFamily="34" charset="0"/>
              </a:rPr>
              <a:t>Assess</a:t>
            </a:r>
          </a:p>
        </p:txBody>
      </p:sp>
      <p:sp>
        <p:nvSpPr>
          <p:cNvPr id="6" name="Text Placeholder 1">
            <a:extLst>
              <a:ext uri="{FF2B5EF4-FFF2-40B4-BE49-F238E27FC236}">
                <a16:creationId xmlns:a16="http://schemas.microsoft.com/office/drawing/2014/main" id="{DEE5B13E-D940-EC47-8542-39E2959ED407}"/>
              </a:ext>
            </a:extLst>
          </p:cNvPr>
          <p:cNvSpPr txBox="1">
            <a:spLocks/>
          </p:cNvSpPr>
          <p:nvPr/>
        </p:nvSpPr>
        <p:spPr>
          <a:xfrm>
            <a:off x="536834" y="1984310"/>
            <a:ext cx="3540643" cy="3429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The framework upon which to judge </a:t>
            </a: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You will apply these categories to each piece of evidence </a:t>
            </a:r>
          </a:p>
        </p:txBody>
      </p:sp>
      <p:sp>
        <p:nvSpPr>
          <p:cNvPr id="7" name="Text Placeholder 2">
            <a:extLst>
              <a:ext uri="{FF2B5EF4-FFF2-40B4-BE49-F238E27FC236}">
                <a16:creationId xmlns:a16="http://schemas.microsoft.com/office/drawing/2014/main" id="{94040261-0462-354A-9F1A-90A11C5805DB}"/>
              </a:ext>
            </a:extLst>
          </p:cNvPr>
          <p:cNvSpPr txBox="1">
            <a:spLocks/>
          </p:cNvSpPr>
          <p:nvPr/>
        </p:nvSpPr>
        <p:spPr>
          <a:xfrm>
            <a:off x="5071763" y="1981262"/>
            <a:ext cx="3100370" cy="3429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The "how to" judge [their credibility]</a:t>
            </a:r>
          </a:p>
        </p:txBody>
      </p:sp>
      <p:sp>
        <p:nvSpPr>
          <p:cNvPr id="8" name="Content Placeholder 5">
            <a:extLst>
              <a:ext uri="{FF2B5EF4-FFF2-40B4-BE49-F238E27FC236}">
                <a16:creationId xmlns:a16="http://schemas.microsoft.com/office/drawing/2014/main" id="{B67A6725-460A-E349-8A42-E6E3D4690B40}"/>
              </a:ext>
            </a:extLst>
          </p:cNvPr>
          <p:cNvSpPr txBox="1">
            <a:spLocks/>
          </p:cNvSpPr>
          <p:nvPr/>
        </p:nvSpPr>
        <p:spPr>
          <a:xfrm>
            <a:off x="5066525" y="1524062"/>
            <a:ext cx="3100369" cy="384110"/>
          </a:xfrm>
          <a:prstGeom prst="rect">
            <a:avLst/>
          </a:prstGeom>
          <a:solidFill>
            <a:schemeClr val="accent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Open Sans" panose="020B0606030504020204" pitchFamily="34" charset="0"/>
                <a:ea typeface="Open Sans" panose="020B0606030504020204" pitchFamily="34" charset="0"/>
                <a:cs typeface="Open Sans" panose="020B0606030504020204" pitchFamily="34" charset="0"/>
              </a:rPr>
              <a:t>Evaluate</a:t>
            </a:r>
          </a:p>
        </p:txBody>
      </p:sp>
    </p:spTree>
    <p:extLst>
      <p:ext uri="{BB962C8B-B14F-4D97-AF65-F5344CB8AC3E}">
        <p14:creationId xmlns:p14="http://schemas.microsoft.com/office/powerpoint/2010/main" val="3660523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6FC6FE0E-8FA7-794C-BD9B-0D588F5394AE}"/>
              </a:ext>
            </a:extLst>
          </p:cNvPr>
          <p:cNvSpPr>
            <a:spLocks noChangeArrowheads="1"/>
          </p:cNvSpPr>
          <p:nvPr/>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15</a:t>
            </a:fld>
            <a:endParaRPr lang="en-US" sz="900">
              <a:solidFill>
                <a:srgbClr val="595959"/>
              </a:solidFill>
              <a:latin typeface="Calibri" pitchFamily="34" charset="0"/>
              <a:ea typeface="ＭＳ Ｐゴシック" pitchFamily="34" charset="-128"/>
            </a:endParaRPr>
          </a:p>
        </p:txBody>
      </p:sp>
      <p:pic>
        <p:nvPicPr>
          <p:cNvPr id="4" name="Picture 3">
            <a:extLst>
              <a:ext uri="{FF2B5EF4-FFF2-40B4-BE49-F238E27FC236}">
                <a16:creationId xmlns:a16="http://schemas.microsoft.com/office/drawing/2014/main" id="{E9EDDFA2-53EE-DC4D-A4C7-9E5C7AD21D7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5" name="Rectangle 4">
            <a:extLst>
              <a:ext uri="{FF2B5EF4-FFF2-40B4-BE49-F238E27FC236}">
                <a16:creationId xmlns:a16="http://schemas.microsoft.com/office/drawing/2014/main" id="{6FBC9B1A-9756-8648-9C8D-F73181E30E72}"/>
              </a:ext>
            </a:extLst>
          </p:cNvPr>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045143-539A-2746-805F-AE629435E8DE}"/>
              </a:ext>
            </a:extLst>
          </p:cNvPr>
          <p:cNvSpPr/>
          <p:nvPr/>
        </p:nvSpPr>
        <p:spPr>
          <a:xfrm>
            <a:off x="0" y="-4240"/>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48A78E-0524-D642-9A08-805BBBBE3A17}"/>
              </a:ext>
            </a:extLst>
          </p:cNvPr>
          <p:cNvSpPr/>
          <p:nvPr/>
        </p:nvSpPr>
        <p:spPr>
          <a:xfrm>
            <a:off x="0" y="2565395"/>
            <a:ext cx="9144000" cy="176401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6500" b="1">
                <a:solidFill>
                  <a:schemeClr val="tx1"/>
                </a:solidFill>
                <a:latin typeface="Open Sans" panose="020B0606030504020204" pitchFamily="34" charset="0"/>
                <a:ea typeface="Open Sans" panose="020B0606030504020204" pitchFamily="34" charset="0"/>
                <a:cs typeface="Open Sans" panose="020B0606030504020204" pitchFamily="34" charset="0"/>
              </a:rPr>
              <a:t>Assess</a:t>
            </a:r>
            <a:br>
              <a:rPr lang="en-US" sz="6500" b="1">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3200">
                <a:solidFill>
                  <a:schemeClr val="tx1"/>
                </a:solidFill>
                <a:latin typeface="Open Sans" panose="020B0606030504020204" pitchFamily="34" charset="0"/>
                <a:ea typeface="Open Sans" panose="020B0606030504020204" pitchFamily="34" charset="0"/>
                <a:cs typeface="Open Sans" panose="020B0606030504020204" pitchFamily="34" charset="0"/>
              </a:rPr>
              <a:t>(The Framework)</a:t>
            </a:r>
          </a:p>
        </p:txBody>
      </p:sp>
      <p:sp>
        <p:nvSpPr>
          <p:cNvPr id="9" name="Rectangle 7">
            <a:extLst>
              <a:ext uri="{FF2B5EF4-FFF2-40B4-BE49-F238E27FC236}">
                <a16:creationId xmlns:a16="http://schemas.microsoft.com/office/drawing/2014/main" id="{81B52F9F-5D31-EE48-8712-103F1D189471}"/>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15</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49780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From the Final Rule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“Specialized legal training is not a prerequisite for evaluating credibility, as evidenced by the fact </a:t>
            </a:r>
            <a:r>
              <a:rPr lang="en-US" sz="2400">
                <a:solidFill>
                  <a:schemeClr val="accent1"/>
                </a:solidFill>
                <a:latin typeface="Open Sans" panose="020B0606030504020204" pitchFamily="34" charset="0"/>
                <a:ea typeface="Open Sans" panose="020B0606030504020204" pitchFamily="34" charset="0"/>
                <a:cs typeface="Open Sans" panose="020B0606030504020204" pitchFamily="34" charset="0"/>
              </a:rPr>
              <a:t>that many criminal and civil court trials rely on jurors (for whom no legal training is required) to determine the facts of the case including the credibility of witnesses.”</a:t>
            </a:r>
          </a:p>
        </p:txBody>
      </p:sp>
    </p:spTree>
    <p:extLst>
      <p:ext uri="{BB962C8B-B14F-4D97-AF65-F5344CB8AC3E}">
        <p14:creationId xmlns:p14="http://schemas.microsoft.com/office/powerpoint/2010/main" val="981668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From the Final Rule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chemeClr val="accent2"/>
                </a:solidFill>
                <a:latin typeface="Open Sans"/>
                <a:ea typeface="Open Sans"/>
                <a:cs typeface="Open Sans"/>
              </a:rPr>
              <a:t>...assessing demeanor is just one of the ways in which cross-examination tests credibility, which includes assessing </a:t>
            </a:r>
            <a:r>
              <a:rPr lang="en-US" sz="2000">
                <a:solidFill>
                  <a:schemeClr val="accent1"/>
                </a:solidFill>
                <a:latin typeface="Open Sans"/>
                <a:ea typeface="Open Sans"/>
                <a:cs typeface="Open Sans"/>
              </a:rPr>
              <a:t>plausibility, consistency, </a:t>
            </a:r>
            <a:r>
              <a:rPr lang="en-US" sz="2000">
                <a:solidFill>
                  <a:schemeClr val="accent2"/>
                </a:solidFill>
                <a:latin typeface="Open Sans"/>
                <a:ea typeface="Open Sans"/>
                <a:cs typeface="Open Sans"/>
              </a:rPr>
              <a:t>and </a:t>
            </a:r>
            <a:r>
              <a:rPr lang="en-US" sz="2000">
                <a:solidFill>
                  <a:schemeClr val="accent1"/>
                </a:solidFill>
                <a:latin typeface="Open Sans"/>
                <a:ea typeface="Open Sans"/>
                <a:cs typeface="Open Sans"/>
              </a:rPr>
              <a:t>reliability</a:t>
            </a:r>
            <a:r>
              <a:rPr lang="en-US" sz="2000">
                <a:solidFill>
                  <a:schemeClr val="accent2"/>
                </a:solidFill>
                <a:latin typeface="Open Sans"/>
                <a:ea typeface="Open Sans"/>
                <a:cs typeface="Open Sans"/>
              </a:rPr>
              <a:t>; judging truthfulness based solely on demeanor has been shown to be less accurate than, for instance, evaluating credibility based on consistency.[1360]</a:t>
            </a:r>
          </a:p>
          <a:p>
            <a:r>
              <a:rPr lang="en-US" sz="2000">
                <a:solidFill>
                  <a:schemeClr val="accent2"/>
                </a:solidFill>
                <a:latin typeface="Open Sans"/>
                <a:ea typeface="Open Sans"/>
                <a:cs typeface="Open Sans"/>
              </a:rPr>
              <a:t>“</a:t>
            </a:r>
            <a:r>
              <a:rPr lang="en-US" sz="2000">
                <a:solidFill>
                  <a:schemeClr val="accent1"/>
                </a:solidFill>
                <a:latin typeface="Open Sans"/>
                <a:ea typeface="Open Sans"/>
                <a:cs typeface="Open Sans"/>
              </a:rPr>
              <a:t>For the same reasons that judging credibility solely on demeanor presents risks of inaccuracy generally, the Department cautions that judging credibility based on a complainant's demeanor through the lens of whether observed demeanor is “evidence of trauma” presents similar risks of inaccuracy.[1362]</a:t>
            </a:r>
            <a:r>
              <a:rPr lang="en-US" sz="2000">
                <a:solidFill>
                  <a:schemeClr val="accent2"/>
                </a:solidFill>
                <a:latin typeface="Open Sans"/>
                <a:ea typeface="Open Sans"/>
                <a:cs typeface="Open Sans"/>
              </a:rPr>
              <a:t> The Department reiterates that while assessing demeanor is one part of judging credibility, other factors are </a:t>
            </a:r>
            <a:r>
              <a:rPr lang="en-US" sz="2000">
                <a:solidFill>
                  <a:schemeClr val="accent1"/>
                </a:solidFill>
                <a:latin typeface="Open Sans"/>
                <a:ea typeface="Open Sans"/>
                <a:cs typeface="Open Sans"/>
              </a:rPr>
              <a:t>consistency, plausibility, </a:t>
            </a:r>
            <a:r>
              <a:rPr lang="en-US" sz="2000">
                <a:solidFill>
                  <a:schemeClr val="accent2"/>
                </a:solidFill>
                <a:latin typeface="Open Sans"/>
                <a:ea typeface="Open Sans"/>
                <a:cs typeface="Open Sans"/>
              </a:rPr>
              <a:t>and </a:t>
            </a:r>
            <a:r>
              <a:rPr lang="en-US" sz="2000">
                <a:solidFill>
                  <a:schemeClr val="accent1"/>
                </a:solidFill>
                <a:latin typeface="Open Sans"/>
                <a:ea typeface="Open Sans"/>
                <a:cs typeface="Open Sans"/>
              </a:rPr>
              <a:t>reliability.</a:t>
            </a:r>
            <a:r>
              <a:rPr lang="en-US" sz="2000">
                <a:solidFill>
                  <a:schemeClr val="accent2"/>
                </a:solidFill>
                <a:latin typeface="Open Sans"/>
                <a:ea typeface="Open Sans"/>
                <a:cs typeface="Open Sans"/>
              </a:rPr>
              <a:t> Real-time cross-examination presents an opportunity for parties and decision-makers to test and evaluate credibility based on all these factors.”</a:t>
            </a:r>
          </a:p>
        </p:txBody>
      </p:sp>
    </p:spTree>
    <p:extLst>
      <p:ext uri="{BB962C8B-B14F-4D97-AF65-F5344CB8AC3E}">
        <p14:creationId xmlns:p14="http://schemas.microsoft.com/office/powerpoint/2010/main" val="3535157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i="1">
                <a:solidFill>
                  <a:srgbClr val="082544"/>
                </a:solidFill>
                <a:latin typeface="Open Sans" panose="020B0606030504020204" pitchFamily="34" charset="0"/>
                <a:ea typeface="Open Sans" panose="020B0606030504020204" pitchFamily="34" charset="0"/>
                <a:cs typeface="Open Sans" panose="020B0606030504020204" pitchFamily="34" charset="0"/>
              </a:rPr>
              <a:t>Assess</a:t>
            </a: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 Credibility</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000">
                <a:solidFill>
                  <a:schemeClr val="accent2"/>
                </a:solidFill>
                <a:latin typeface="Open Sans" panose="020B0606030504020204"/>
                <a:ea typeface="+mn-lt"/>
                <a:cs typeface="+mn-lt"/>
              </a:rPr>
              <a:t>Reputation for truthfulness/untruthfulness</a:t>
            </a:r>
            <a:endParaRPr lang="en-US" sz="2000">
              <a:solidFill>
                <a:schemeClr val="accent2"/>
              </a:solidFill>
              <a:latin typeface="Open Sans" panose="020B0606030504020204"/>
              <a:cs typeface="Calibri"/>
            </a:endParaRPr>
          </a:p>
          <a:p>
            <a:pPr>
              <a:defRPr/>
            </a:pPr>
            <a:r>
              <a:rPr lang="en-US" sz="2000">
                <a:solidFill>
                  <a:schemeClr val="accent2"/>
                </a:solidFill>
                <a:latin typeface="Open Sans" panose="020B0606030504020204"/>
                <a:ea typeface="+mn-lt"/>
                <a:cs typeface="+mn-lt"/>
              </a:rPr>
              <a:t>Memory</a:t>
            </a:r>
            <a:endParaRPr lang="en-US" sz="2000">
              <a:solidFill>
                <a:schemeClr val="accent2"/>
              </a:solidFill>
              <a:latin typeface="Open Sans" panose="020B0606030504020204"/>
              <a:cs typeface="Calibri"/>
            </a:endParaRPr>
          </a:p>
          <a:p>
            <a:pPr>
              <a:defRPr/>
            </a:pPr>
            <a:r>
              <a:rPr lang="en-US" sz="2000">
                <a:solidFill>
                  <a:schemeClr val="accent2"/>
                </a:solidFill>
                <a:latin typeface="Open Sans" panose="020B0606030504020204"/>
                <a:ea typeface="+mn-lt"/>
                <a:cs typeface="+mn-lt"/>
              </a:rPr>
              <a:t>Perception – Ex: Were they drunk? Couldn’t see well?</a:t>
            </a:r>
            <a:endParaRPr lang="en-US" sz="2000">
              <a:solidFill>
                <a:schemeClr val="accent2"/>
              </a:solidFill>
              <a:latin typeface="Open Sans" panose="020B0606030504020204"/>
              <a:cs typeface="Calibri"/>
            </a:endParaRPr>
          </a:p>
          <a:p>
            <a:pPr>
              <a:defRPr/>
            </a:pPr>
            <a:r>
              <a:rPr lang="en-US" sz="2000">
                <a:solidFill>
                  <a:schemeClr val="accent2"/>
                </a:solidFill>
                <a:latin typeface="Open Sans" panose="020B0606030504020204"/>
                <a:ea typeface="+mn-lt"/>
                <a:cs typeface="+mn-lt"/>
              </a:rPr>
              <a:t>Motive to lie - relationships</a:t>
            </a:r>
            <a:endParaRPr lang="en-US" sz="2000">
              <a:solidFill>
                <a:schemeClr val="accent2"/>
              </a:solidFill>
              <a:latin typeface="Open Sans" panose="020B0606030504020204"/>
              <a:cs typeface="Calibri"/>
            </a:endParaRPr>
          </a:p>
          <a:p>
            <a:pPr>
              <a:defRPr/>
            </a:pPr>
            <a:r>
              <a:rPr lang="en-US" sz="2000">
                <a:solidFill>
                  <a:schemeClr val="accent2"/>
                </a:solidFill>
                <a:latin typeface="Open Sans" panose="020B0606030504020204"/>
                <a:ea typeface="+mn-lt"/>
                <a:cs typeface="+mn-lt"/>
              </a:rPr>
              <a:t>Bias</a:t>
            </a:r>
            <a:endParaRPr lang="en-US" sz="2000">
              <a:solidFill>
                <a:schemeClr val="accent2"/>
              </a:solidFill>
              <a:latin typeface="Open Sans" panose="020B0606030504020204"/>
              <a:cs typeface="Calibri"/>
            </a:endParaRPr>
          </a:p>
          <a:p>
            <a:pPr>
              <a:defRPr/>
            </a:pPr>
            <a:r>
              <a:rPr lang="en-US" sz="2000">
                <a:solidFill>
                  <a:schemeClr val="accent2"/>
                </a:solidFill>
                <a:latin typeface="Open Sans" panose="020B0606030504020204"/>
                <a:ea typeface="+mn-lt"/>
                <a:cs typeface="+mn-lt"/>
              </a:rPr>
              <a:t>Demeanor</a:t>
            </a:r>
            <a:endParaRPr lang="en-US" sz="2000">
              <a:solidFill>
                <a:schemeClr val="accent2"/>
              </a:solidFill>
              <a:latin typeface="Open Sans" panose="020B0606030504020204"/>
              <a:cs typeface="Calibri"/>
            </a:endParaRPr>
          </a:p>
          <a:p>
            <a:pPr>
              <a:defRPr/>
            </a:pPr>
            <a:r>
              <a:rPr lang="en-US" sz="2000">
                <a:solidFill>
                  <a:schemeClr val="accent2"/>
                </a:solidFill>
                <a:latin typeface="Open Sans" panose="020B0606030504020204"/>
                <a:cs typeface="Calibri"/>
              </a:rPr>
              <a:t>Inconsistencies and contradictions/consistencies</a:t>
            </a:r>
            <a:endParaRPr lang="en-US" sz="2000">
              <a:solidFill>
                <a:schemeClr val="accent2"/>
              </a:solidFill>
              <a:latin typeface="Open Sans" panose="020B0606030504020204"/>
            </a:endParaRPr>
          </a:p>
        </p:txBody>
      </p:sp>
    </p:spTree>
    <p:extLst>
      <p:ext uri="{BB962C8B-B14F-4D97-AF65-F5344CB8AC3E}">
        <p14:creationId xmlns:p14="http://schemas.microsoft.com/office/powerpoint/2010/main" val="2596832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7B6C71-8903-F248-A286-31E65715FF6E}"/>
              </a:ext>
            </a:extLst>
          </p:cNvPr>
          <p:cNvSpPr>
            <a:spLocks noGrp="1"/>
          </p:cNvSpPr>
          <p:nvPr>
            <p:ph type="body" sz="quarter" idx="10"/>
          </p:nvPr>
        </p:nvSpPr>
        <p:spPr>
          <a:xfrm>
            <a:off x="4057455" y="3025175"/>
            <a:ext cx="3932238" cy="807649"/>
          </a:xfrm>
        </p:spPr>
        <p:txBody>
          <a:bodyPr/>
          <a:lstStyle/>
          <a:p>
            <a:pPr marL="0" indent="0">
              <a:buNone/>
            </a:pPr>
            <a:r>
              <a:rPr lang="en-US" sz="2600" b="1">
                <a:solidFill>
                  <a:schemeClr val="accent2"/>
                </a:solidFill>
                <a:latin typeface="Open Sans" panose="020B0606030504020204" pitchFamily="34" charset="0"/>
                <a:ea typeface="Open Sans" panose="020B0606030504020204" pitchFamily="34" charset="0"/>
                <a:cs typeface="Open Sans" panose="020B0606030504020204" pitchFamily="34" charset="0"/>
              </a:rPr>
              <a:t>Jury Instructions</a:t>
            </a:r>
          </a:p>
        </p:txBody>
      </p:sp>
      <p:sp>
        <p:nvSpPr>
          <p:cNvPr id="3" name="Rectangle 2">
            <a:extLst>
              <a:ext uri="{FF2B5EF4-FFF2-40B4-BE49-F238E27FC236}">
                <a16:creationId xmlns:a16="http://schemas.microsoft.com/office/drawing/2014/main" id="{6841952A-8BD4-3A44-A57C-760B3323A28F}"/>
              </a:ext>
            </a:extLst>
          </p:cNvPr>
          <p:cNvSpPr/>
          <p:nvPr/>
        </p:nvSpPr>
        <p:spPr>
          <a:xfrm>
            <a:off x="2704593" y="1894959"/>
            <a:ext cx="709040" cy="369332"/>
          </a:xfrm>
          <a:prstGeom prst="rect">
            <a:avLst/>
          </a:prstGeom>
        </p:spPr>
        <p:txBody>
          <a:bodyPr wrap="none">
            <a:spAutoFit/>
          </a:bodyPr>
          <a:lstStyle/>
          <a:p>
            <a:r>
              <a:rPr lang="en-US" b="1">
                <a:solidFill>
                  <a:srgbClr val="082544"/>
                </a:solidFill>
                <a:latin typeface="Open Sans" panose="020B0606030504020204" pitchFamily="34" charset="0"/>
                <a:ea typeface="Open Sans" panose="020B0606030504020204" pitchFamily="34" charset="0"/>
                <a:cs typeface="Open Sans" panose="020B0606030504020204" pitchFamily="34" charset="0"/>
              </a:rPr>
              <a:t>here</a:t>
            </a:r>
            <a:endParaRPr lang="en-US"/>
          </a:p>
        </p:txBody>
      </p:sp>
    </p:spTree>
    <p:extLst>
      <p:ext uri="{BB962C8B-B14F-4D97-AF65-F5344CB8AC3E}">
        <p14:creationId xmlns:p14="http://schemas.microsoft.com/office/powerpoint/2010/main" val="1325808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3234CB-3381-46EB-AABF-C146CD9384D6}"/>
              </a:ext>
            </a:extLst>
          </p:cNvPr>
          <p:cNvSpPr txBox="1"/>
          <p:nvPr/>
        </p:nvSpPr>
        <p:spPr>
          <a:xfrm>
            <a:off x="1005463" y="1340098"/>
            <a:ext cx="6865338" cy="489364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Welcome to Zoom: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342900" lvl="0" indent="-342900">
              <a:buFont typeface="+mj-lt"/>
              <a:buAutoNum type="alphaUcPeriod"/>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Mics (keep muted please)</a:t>
            </a:r>
          </a:p>
          <a:p>
            <a:pPr marL="342900" lvl="0" indent="-342900">
              <a:buFont typeface="+mj-lt"/>
              <a:buAutoNum type="alphaUcPeriod"/>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Camera (option to keep on or off)</a:t>
            </a:r>
          </a:p>
          <a:p>
            <a:pPr marL="342900" lvl="0" indent="-342900">
              <a:buFont typeface="+mj-lt"/>
              <a:buAutoNum type="alphaUcPeriod"/>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Gallery vs. Speaker View</a:t>
            </a:r>
          </a:p>
          <a:p>
            <a:pPr marL="342900" lvl="0" indent="-342900">
              <a:buFont typeface="+mj-lt"/>
              <a:buAutoNum type="alphaUcPeriod"/>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Participant List with Emoji’s</a:t>
            </a:r>
          </a:p>
          <a:p>
            <a:pPr marL="342900" lvl="0" indent="-342900">
              <a:buFont typeface="+mj-lt"/>
              <a:buAutoNum type="alphaUcPeriod"/>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Chat Box </a:t>
            </a:r>
          </a:p>
          <a:p>
            <a:pPr marL="800100" lvl="1" indent="-342900">
              <a:buFont typeface="Arial" panose="020B0604020202020204" pitchFamily="34" charset="0"/>
              <a:buChar char="•"/>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Use whenever you need it to ask questions or respond</a:t>
            </a:r>
          </a:p>
          <a:p>
            <a:pPr marL="800100" lvl="1" indent="-342900">
              <a:buFont typeface="Arial" panose="020B0604020202020204" pitchFamily="34" charset="0"/>
              <a:buChar char="•"/>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Look here for downloadable files during the presentation</a:t>
            </a:r>
          </a:p>
          <a:p>
            <a:pPr marL="800100" lvl="1" indent="-342900">
              <a:buFont typeface="Arial" panose="020B0604020202020204" pitchFamily="34" charset="0"/>
              <a:buChar char="•"/>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Option to send private messages to each other or host</a:t>
            </a:r>
          </a:p>
          <a:p>
            <a:pPr marL="800100" lvl="1" indent="-342900">
              <a:buFont typeface="Arial" panose="020B0604020202020204" pitchFamily="34" charset="0"/>
              <a:buChar char="•"/>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Chats will be transcribed (not private ones)</a:t>
            </a:r>
          </a:p>
          <a:p>
            <a:pPr marL="342900" lvl="0" indent="-342900">
              <a:buFont typeface="+mj-lt"/>
              <a:buAutoNum type="alphaUcPeriod"/>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Close windows (e.g., polls)</a:t>
            </a:r>
          </a:p>
          <a:p>
            <a:pPr marL="342900" lvl="0" indent="-342900">
              <a:buFont typeface="+mj-lt"/>
              <a:buAutoNum type="alphaUcPeriod"/>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Recording (except during breaks or in small groups)</a:t>
            </a:r>
          </a:p>
          <a:p>
            <a:pPr marL="342900" lvl="0" indent="-342900">
              <a:buFont typeface="+mj-lt"/>
              <a:buAutoNum type="alphaUcPeriod"/>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Changing your name option (hover over your name, select “more” then “rename” to change your name)</a:t>
            </a:r>
          </a:p>
          <a:p>
            <a:pPr marL="800100" lvl="1" indent="-342900">
              <a:buFont typeface="+mj-lt"/>
              <a:buAutoNum type="alphaUcPeriod"/>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Example: Jess L. | she/her| Academic Impressions</a:t>
            </a:r>
          </a:p>
        </p:txBody>
      </p:sp>
      <p:pic>
        <p:nvPicPr>
          <p:cNvPr id="1028" name="Picture 4" descr="Image result for zoom images">
            <a:extLst>
              <a:ext uri="{FF2B5EF4-FFF2-40B4-BE49-F238E27FC236}">
                <a16:creationId xmlns:a16="http://schemas.microsoft.com/office/drawing/2014/main" id="{6622806D-7AB1-423C-B737-B0BDD6CA42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17787" y="1413164"/>
            <a:ext cx="1280197" cy="12801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93404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6FC6FE0E-8FA7-794C-BD9B-0D588F5394AE}"/>
              </a:ext>
            </a:extLst>
          </p:cNvPr>
          <p:cNvSpPr>
            <a:spLocks noChangeArrowheads="1"/>
          </p:cNvSpPr>
          <p:nvPr/>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20</a:t>
            </a:fld>
            <a:endParaRPr lang="en-US" sz="900">
              <a:solidFill>
                <a:srgbClr val="595959"/>
              </a:solidFill>
              <a:latin typeface="Calibri" pitchFamily="34" charset="0"/>
              <a:ea typeface="ＭＳ Ｐゴシック" pitchFamily="34" charset="-128"/>
            </a:endParaRPr>
          </a:p>
        </p:txBody>
      </p:sp>
      <p:pic>
        <p:nvPicPr>
          <p:cNvPr id="4" name="Picture 3">
            <a:extLst>
              <a:ext uri="{FF2B5EF4-FFF2-40B4-BE49-F238E27FC236}">
                <a16:creationId xmlns:a16="http://schemas.microsoft.com/office/drawing/2014/main" id="{E9EDDFA2-53EE-DC4D-A4C7-9E5C7AD21D7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5" name="Rectangle 4">
            <a:extLst>
              <a:ext uri="{FF2B5EF4-FFF2-40B4-BE49-F238E27FC236}">
                <a16:creationId xmlns:a16="http://schemas.microsoft.com/office/drawing/2014/main" id="{6FBC9B1A-9756-8648-9C8D-F73181E30E72}"/>
              </a:ext>
            </a:extLst>
          </p:cNvPr>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045143-539A-2746-805F-AE629435E8DE}"/>
              </a:ext>
            </a:extLst>
          </p:cNvPr>
          <p:cNvSpPr/>
          <p:nvPr/>
        </p:nvSpPr>
        <p:spPr>
          <a:xfrm>
            <a:off x="0" y="0"/>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48A78E-0524-D642-9A08-805BBBBE3A17}"/>
              </a:ext>
            </a:extLst>
          </p:cNvPr>
          <p:cNvSpPr/>
          <p:nvPr/>
        </p:nvSpPr>
        <p:spPr>
          <a:xfrm>
            <a:off x="0" y="2565395"/>
            <a:ext cx="9144000" cy="176401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0" b="1">
                <a:solidFill>
                  <a:schemeClr val="tx1"/>
                </a:solidFill>
                <a:latin typeface="Open Sans" panose="020B0606030504020204" pitchFamily="34" charset="0"/>
                <a:ea typeface="Open Sans" panose="020B0606030504020204" pitchFamily="34" charset="0"/>
                <a:cs typeface="Open Sans" panose="020B0606030504020204" pitchFamily="34" charset="0"/>
              </a:rPr>
              <a:t>Evaluate</a:t>
            </a:r>
            <a:endParaRPr lang="en-US" sz="32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7">
            <a:extLst>
              <a:ext uri="{FF2B5EF4-FFF2-40B4-BE49-F238E27FC236}">
                <a16:creationId xmlns:a16="http://schemas.microsoft.com/office/drawing/2014/main" id="{81B52F9F-5D31-EE48-8712-103F1D189471}"/>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20</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617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solidFill>
                  <a:schemeClr val="accent2"/>
                </a:solidFill>
                <a:latin typeface="Open Sans" panose="020B0606030504020204"/>
              </a:rPr>
              <a:t>Differences among types of evidence (non-witness testimony) </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548881"/>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chemeClr val="accent2"/>
                </a:solidFill>
                <a:latin typeface="Open Sans" panose="020B0606030504020204" pitchFamily="34" charset="0"/>
                <a:ea typeface="Open Sans" panose="020B0606030504020204" pitchFamily="34" charset="0"/>
                <a:cs typeface="Open Sans" panose="020B0606030504020204" pitchFamily="34" charset="0"/>
              </a:rPr>
              <a:t>Primary evidence</a:t>
            </a:r>
          </a:p>
          <a:p>
            <a:pPr lvl="1">
              <a:buFont typeface="System Font Regular"/>
              <a:buChar char="—"/>
            </a:pPr>
            <a:r>
              <a:rPr lang="en-US" sz="2000">
                <a:solidFill>
                  <a:schemeClr val="accent2"/>
                </a:solidFill>
                <a:latin typeface="Open Sans" panose="020B0606030504020204" pitchFamily="34" charset="0"/>
                <a:ea typeface="Open Sans" panose="020B0606030504020204" pitchFamily="34" charset="0"/>
                <a:cs typeface="Open Sans" panose="020B0606030504020204" pitchFamily="34" charset="0"/>
              </a:rPr>
              <a:t> Authentic, relevant tangible evidence </a:t>
            </a:r>
          </a:p>
          <a:p>
            <a:pPr lvl="1">
              <a:buFont typeface="System Font Regular"/>
              <a:buChar char="—"/>
            </a:pPr>
            <a:r>
              <a:rPr lang="en-US" sz="2000">
                <a:solidFill>
                  <a:schemeClr val="accent2"/>
                </a:solidFill>
                <a:latin typeface="Open Sans" panose="020B0606030504020204" pitchFamily="34" charset="0"/>
                <a:ea typeface="Open Sans" panose="020B0606030504020204" pitchFamily="34" charset="0"/>
                <a:cs typeface="Open Sans" panose="020B0606030504020204" pitchFamily="34" charset="0"/>
              </a:rPr>
              <a:t> Firsthand, uninvolved, unimpaired witness reports</a:t>
            </a:r>
          </a:p>
          <a:p>
            <a:pPr lvl="1"/>
            <a:endParaRPr lang="en-US" sz="20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000" b="1">
                <a:solidFill>
                  <a:schemeClr val="accent2"/>
                </a:solidFill>
                <a:latin typeface="Open Sans" panose="020B0606030504020204" pitchFamily="34" charset="0"/>
                <a:ea typeface="Open Sans" panose="020B0606030504020204" pitchFamily="34" charset="0"/>
                <a:cs typeface="Open Sans" panose="020B0606030504020204" pitchFamily="34" charset="0"/>
              </a:rPr>
              <a:t>Secondary or tertiary</a:t>
            </a:r>
          </a:p>
          <a:p>
            <a:pPr lvl="1">
              <a:buFont typeface="System Font Regular"/>
              <a:buChar char="—"/>
            </a:pPr>
            <a:r>
              <a:rPr lang="en-US" sz="2000">
                <a:solidFill>
                  <a:schemeClr val="accent2"/>
                </a:solidFill>
                <a:latin typeface="Open Sans" panose="020B0606030504020204" pitchFamily="34" charset="0"/>
                <a:ea typeface="Open Sans" panose="020B0606030504020204" pitchFamily="34" charset="0"/>
                <a:cs typeface="Open Sans" panose="020B0606030504020204" pitchFamily="34" charset="0"/>
              </a:rPr>
              <a:t> Secondhand reports (rumors)</a:t>
            </a:r>
          </a:p>
          <a:p>
            <a:pPr lvl="1">
              <a:buFont typeface="System Font Regular"/>
              <a:buChar char="—"/>
            </a:pPr>
            <a:r>
              <a:rPr lang="en-US" sz="2000">
                <a:solidFill>
                  <a:schemeClr val="accent2"/>
                </a:solidFill>
                <a:latin typeface="Open Sans" panose="020B0606030504020204" pitchFamily="34" charset="0"/>
                <a:ea typeface="Open Sans" panose="020B0606030504020204" pitchFamily="34" charset="0"/>
                <a:cs typeface="Open Sans" panose="020B0606030504020204" pitchFamily="34" charset="0"/>
              </a:rPr>
              <a:t> Relevant, tangible evidence that can’t be authenticated</a:t>
            </a:r>
          </a:p>
          <a:p>
            <a:pPr lvl="1"/>
            <a:endParaRPr lang="en-US" sz="20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000" b="1">
                <a:solidFill>
                  <a:schemeClr val="accent2"/>
                </a:solidFill>
                <a:latin typeface="Open Sans" panose="020B0606030504020204" pitchFamily="34" charset="0"/>
                <a:ea typeface="Open Sans" panose="020B0606030504020204" pitchFamily="34" charset="0"/>
                <a:cs typeface="Open Sans" panose="020B0606030504020204" pitchFamily="34" charset="0"/>
              </a:rPr>
              <a:t>“Anti-evidence”</a:t>
            </a:r>
          </a:p>
          <a:p>
            <a:pPr lvl="1">
              <a:buFont typeface="System Font Regular"/>
              <a:buChar char="—"/>
            </a:pPr>
            <a:r>
              <a:rPr lang="en-US" sz="2000">
                <a:solidFill>
                  <a:schemeClr val="accent2"/>
                </a:solidFill>
                <a:latin typeface="Open Sans" panose="020B0606030504020204" pitchFamily="34" charset="0"/>
                <a:ea typeface="Open Sans" panose="020B0606030504020204" pitchFamily="34" charset="0"/>
                <a:cs typeface="Open Sans" panose="020B0606030504020204" pitchFamily="34" charset="0"/>
              </a:rPr>
              <a:t> Fabricated or tainted evidence</a:t>
            </a:r>
          </a:p>
          <a:p>
            <a:pPr marL="0" indent="0">
              <a:buNone/>
            </a:pPr>
            <a:endPar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NOT ALL EVIDENCE IS CREATED EQUALLY!</a:t>
            </a:r>
          </a:p>
        </p:txBody>
      </p:sp>
    </p:spTree>
    <p:extLst>
      <p:ext uri="{BB962C8B-B14F-4D97-AF65-F5344CB8AC3E}">
        <p14:creationId xmlns:p14="http://schemas.microsoft.com/office/powerpoint/2010/main" val="688140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i="1">
                <a:solidFill>
                  <a:schemeClr val="accent2"/>
                </a:solidFill>
                <a:latin typeface="Open Sans" panose="020B0606030504020204"/>
              </a:rPr>
              <a:t>Evaluate</a:t>
            </a:r>
            <a:r>
              <a:rPr lang="en-US" sz="3200" b="1">
                <a:solidFill>
                  <a:schemeClr val="accent2"/>
                </a:solidFill>
                <a:latin typeface="Open Sans" panose="020B0606030504020204"/>
              </a:rPr>
              <a:t> Credibility of Evidence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0617" y="1539551"/>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a:solidFill>
                  <a:schemeClr val="accent2"/>
                </a:solidFill>
                <a:latin typeface="Open Sans" panose="020B0606030504020204"/>
                <a:ea typeface="+mn-lt"/>
                <a:cs typeface="+mn-lt"/>
              </a:rPr>
              <a:t>Example 1:  surveillance video or photos/videos </a:t>
            </a:r>
            <a:endParaRPr lang="en-US" sz="2200">
              <a:solidFill>
                <a:schemeClr val="accent2"/>
              </a:solidFill>
              <a:latin typeface="Open Sans" panose="020B0606030504020204"/>
              <a:cs typeface="Calibri"/>
            </a:endParaRPr>
          </a:p>
          <a:p>
            <a:pPr>
              <a:defRPr/>
            </a:pPr>
            <a:endParaRPr lang="en-US" sz="2200">
              <a:solidFill>
                <a:schemeClr val="accent2"/>
              </a:solidFill>
              <a:latin typeface="Open Sans" panose="020B0606030504020204"/>
              <a:cs typeface="Calibri"/>
            </a:endParaRPr>
          </a:p>
          <a:p>
            <a:pPr>
              <a:defRPr/>
            </a:pPr>
            <a:r>
              <a:rPr lang="en-US" sz="2200">
                <a:solidFill>
                  <a:schemeClr val="accent2"/>
                </a:solidFill>
                <a:latin typeface="Open Sans" panose="020B0606030504020204"/>
                <a:cs typeface="Calibri"/>
              </a:rPr>
              <a:t>Example 2:  standard forms or database information</a:t>
            </a:r>
          </a:p>
          <a:p>
            <a:pPr>
              <a:defRPr/>
            </a:pPr>
            <a:endParaRPr lang="en-US" sz="2200">
              <a:solidFill>
                <a:schemeClr val="accent2"/>
              </a:solidFill>
              <a:latin typeface="Open Sans" panose="020B0606030504020204"/>
              <a:cs typeface="Calibri"/>
            </a:endParaRPr>
          </a:p>
          <a:p>
            <a:pPr>
              <a:defRPr/>
            </a:pPr>
            <a:r>
              <a:rPr lang="en-US" sz="2200">
                <a:solidFill>
                  <a:schemeClr val="accent2"/>
                </a:solidFill>
                <a:latin typeface="Open Sans" panose="020B0606030504020204"/>
                <a:cs typeface="Calibri"/>
              </a:rPr>
              <a:t>Example 3: e-messages (emails, Instagram/ FB posts, texts)</a:t>
            </a:r>
          </a:p>
        </p:txBody>
      </p:sp>
    </p:spTree>
    <p:extLst>
      <p:ext uri="{BB962C8B-B14F-4D97-AF65-F5344CB8AC3E}">
        <p14:creationId xmlns:p14="http://schemas.microsoft.com/office/powerpoint/2010/main" val="1694981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i="1">
                <a:solidFill>
                  <a:schemeClr val="accent2"/>
                </a:solidFill>
                <a:latin typeface="Open Sans" panose="020B0606030504020204"/>
              </a:rPr>
              <a:t>Evaluate</a:t>
            </a:r>
            <a:r>
              <a:rPr lang="en-US" sz="3200" b="1">
                <a:solidFill>
                  <a:schemeClr val="accent2"/>
                </a:solidFill>
                <a:latin typeface="Open Sans" panose="020B0606030504020204"/>
              </a:rPr>
              <a:t> Credibility of Witnesses</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0617" y="1539551"/>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accent2"/>
                </a:solidFill>
                <a:latin typeface="Open Sans" panose="020B0606030504020204"/>
              </a:rPr>
              <a:t>Other facts corroborate their version of events</a:t>
            </a:r>
          </a:p>
          <a:p>
            <a:endParaRPr lang="en-US" sz="2200">
              <a:solidFill>
                <a:schemeClr val="accent2"/>
              </a:solidFill>
              <a:latin typeface="Open Sans" panose="020B0606030504020204"/>
            </a:endParaRPr>
          </a:p>
          <a:p>
            <a:r>
              <a:rPr lang="en-US" sz="2200">
                <a:solidFill>
                  <a:schemeClr val="accent2"/>
                </a:solidFill>
                <a:latin typeface="Open Sans" panose="020B0606030504020204"/>
              </a:rPr>
              <a:t>Inconsistencies and explanations to those inconsistencies</a:t>
            </a:r>
          </a:p>
          <a:p>
            <a:endParaRPr lang="en-US" sz="2200">
              <a:solidFill>
                <a:schemeClr val="accent2"/>
              </a:solidFill>
              <a:latin typeface="Open Sans" panose="020B0606030504020204"/>
            </a:endParaRPr>
          </a:p>
          <a:p>
            <a:r>
              <a:rPr lang="en-US" sz="2200">
                <a:solidFill>
                  <a:schemeClr val="accent2"/>
                </a:solidFill>
                <a:latin typeface="Open Sans" panose="020B0606030504020204"/>
              </a:rPr>
              <a:t>Circumstantial evidence v. direct evidence</a:t>
            </a:r>
            <a:endParaRPr lang="en-US" sz="2200">
              <a:solidFill>
                <a:schemeClr val="accent2"/>
              </a:solidFill>
              <a:latin typeface="Open Sans" panose="020B0606030504020204"/>
              <a:cs typeface="Calibri"/>
            </a:endParaRPr>
          </a:p>
        </p:txBody>
      </p:sp>
    </p:spTree>
    <p:extLst>
      <p:ext uri="{BB962C8B-B14F-4D97-AF65-F5344CB8AC3E}">
        <p14:creationId xmlns:p14="http://schemas.microsoft.com/office/powerpoint/2010/main" val="3702412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solidFill>
                  <a:schemeClr val="accent2"/>
                </a:solidFill>
                <a:latin typeface="Open Sans" panose="020B0606030504020204"/>
              </a:rPr>
              <a:t>Circumstantial Evidence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259633"/>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solidFill>
                  <a:schemeClr val="accent2"/>
                </a:solidFill>
                <a:latin typeface="Open Sans" panose="020B0606030504020204"/>
              </a:rPr>
              <a:t>Evidence may be direct or circumstantial. Direct evidence is direct proof of a fact, such as testimony by a witness about what that witness personally saw or heard or did. Circumstantial evidence is indirect evidence; that is, it is proof of one or more facts from which one can find another fact.</a:t>
            </a:r>
          </a:p>
          <a:p>
            <a:pPr marL="0" indent="0">
              <a:buNone/>
            </a:pPr>
            <a:endParaRPr lang="en-US" sz="2200">
              <a:solidFill>
                <a:schemeClr val="accent2"/>
              </a:solidFill>
              <a:latin typeface="Open Sans" panose="020B0606030504020204"/>
            </a:endParaRPr>
          </a:p>
          <a:p>
            <a:pPr marL="0" indent="0">
              <a:buNone/>
            </a:pPr>
            <a:r>
              <a:rPr lang="en-US" sz="2200">
                <a:solidFill>
                  <a:schemeClr val="accent2"/>
                </a:solidFill>
                <a:latin typeface="Open Sans" panose="020B0606030504020204"/>
              </a:rPr>
              <a:t>You are to consider both direct and circumstantial evidence. Either can be used to prove any fact. The law makes no distinction between the weight to be given to either direct or circumstantial evidence. It is for you to decide how much weight to give to any evidence.</a:t>
            </a:r>
          </a:p>
        </p:txBody>
      </p:sp>
    </p:spTree>
    <p:extLst>
      <p:ext uri="{BB962C8B-B14F-4D97-AF65-F5344CB8AC3E}">
        <p14:creationId xmlns:p14="http://schemas.microsoft.com/office/powerpoint/2010/main" val="24357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i="1">
                <a:solidFill>
                  <a:schemeClr val="accent2"/>
                </a:solidFill>
                <a:latin typeface="Open Sans" panose="020B0606030504020204"/>
              </a:rPr>
              <a:t>Evaluate</a:t>
            </a:r>
            <a:r>
              <a:rPr lang="en-US" sz="3200" b="1">
                <a:solidFill>
                  <a:schemeClr val="accent2"/>
                </a:solidFill>
                <a:latin typeface="Open Sans" panose="020B0606030504020204"/>
              </a:rPr>
              <a:t> Credibility of Witnesses </a:t>
            </a:r>
            <a:r>
              <a:rPr lang="en-US" sz="3200" i="1">
                <a:solidFill>
                  <a:schemeClr val="accent2"/>
                </a:solidFill>
                <a:latin typeface="Open Sans" panose="020B0606030504020204"/>
              </a:rPr>
              <a:t>- Tips</a:t>
            </a:r>
            <a:endParaRPr lang="en-US" sz="3200" b="1" i="1">
              <a:solidFill>
                <a:schemeClr val="accent2"/>
              </a:solidFill>
              <a:latin typeface="Open Sans" panose="020B0606030504020204"/>
            </a:endParaRP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5" name="Text Placeholder 1">
            <a:extLst>
              <a:ext uri="{FF2B5EF4-FFF2-40B4-BE49-F238E27FC236}">
                <a16:creationId xmlns:a16="http://schemas.microsoft.com/office/drawing/2014/main" id="{9F401544-4C47-D342-BA2A-FB749483F581}"/>
              </a:ext>
            </a:extLst>
          </p:cNvPr>
          <p:cNvSpPr txBox="1">
            <a:spLocks/>
          </p:cNvSpPr>
          <p:nvPr/>
        </p:nvSpPr>
        <p:spPr>
          <a:xfrm>
            <a:off x="457200" y="1041918"/>
            <a:ext cx="8229600" cy="411480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a:cs typeface="Arial"/>
              </a:rPr>
              <a:t>It’s human nature to have imperfect or inconsistent recall.</a:t>
            </a:r>
          </a:p>
          <a:p>
            <a:endParaRPr lang="en-US" sz="2400">
              <a:solidFill>
                <a:schemeClr val="accent2"/>
              </a:solidFill>
              <a:latin typeface="Open Sans" panose="020B0606030504020204"/>
            </a:endParaRPr>
          </a:p>
          <a:p>
            <a:r>
              <a:rPr lang="en-US" sz="2400">
                <a:solidFill>
                  <a:schemeClr val="accent2"/>
                </a:solidFill>
                <a:latin typeface="Open Sans" panose="020B0606030504020204"/>
                <a:cs typeface="Arial"/>
              </a:rPr>
              <a:t>Just because it doesn’t make sense to you does not mean the person saying it is lying.</a:t>
            </a:r>
          </a:p>
          <a:p>
            <a:endParaRPr lang="en-US" sz="2400">
              <a:solidFill>
                <a:schemeClr val="accent2"/>
              </a:solidFill>
              <a:latin typeface="Open Sans" panose="020B0606030504020204"/>
            </a:endParaRPr>
          </a:p>
          <a:p>
            <a:r>
              <a:rPr lang="en-US" sz="2400">
                <a:solidFill>
                  <a:schemeClr val="accent2"/>
                </a:solidFill>
                <a:latin typeface="Open Sans" panose="020B0606030504020204"/>
                <a:cs typeface="Arial"/>
              </a:rPr>
              <a:t>Just because someone is inconsistent (or flat wrong) doesn’t mean s/he’s a liar.</a:t>
            </a:r>
          </a:p>
          <a:p>
            <a:endParaRPr lang="en-US" sz="2400">
              <a:solidFill>
                <a:schemeClr val="accent2"/>
              </a:solidFill>
              <a:latin typeface="Open Sans" panose="020B0606030504020204"/>
              <a:cs typeface="Arial"/>
            </a:endParaRPr>
          </a:p>
          <a:p>
            <a:r>
              <a:rPr lang="en-US" sz="2400">
                <a:solidFill>
                  <a:schemeClr val="accent2"/>
                </a:solidFill>
                <a:latin typeface="Open Sans" panose="020B0606030504020204"/>
                <a:cs typeface="Arial"/>
              </a:rPr>
              <a:t>You can find a piece of someone’s testimony credible and not other portions – it’s not an all or nothing proposition.</a:t>
            </a:r>
          </a:p>
        </p:txBody>
      </p:sp>
    </p:spTree>
    <p:extLst>
      <p:ext uri="{BB962C8B-B14F-4D97-AF65-F5344CB8AC3E}">
        <p14:creationId xmlns:p14="http://schemas.microsoft.com/office/powerpoint/2010/main" val="2632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7B6C71-8903-F248-A286-31E65715FF6E}"/>
              </a:ext>
            </a:extLst>
          </p:cNvPr>
          <p:cNvSpPr>
            <a:spLocks noGrp="1"/>
          </p:cNvSpPr>
          <p:nvPr>
            <p:ph type="body" sz="quarter" idx="10"/>
          </p:nvPr>
        </p:nvSpPr>
        <p:spPr>
          <a:xfrm>
            <a:off x="4057455" y="3025175"/>
            <a:ext cx="3932238" cy="807649"/>
          </a:xfrm>
        </p:spPr>
        <p:txBody>
          <a:bodyPr/>
          <a:lstStyle/>
          <a:p>
            <a:r>
              <a:rPr lang="en-US" sz="2600" b="1">
                <a:solidFill>
                  <a:schemeClr val="accent2"/>
                </a:solidFill>
                <a:latin typeface="Open Sans" panose="020B0606030504020204" pitchFamily="34" charset="0"/>
                <a:ea typeface="Open Sans" panose="020B0606030504020204" pitchFamily="34" charset="0"/>
                <a:cs typeface="Open Sans" panose="020B0606030504020204" pitchFamily="34" charset="0"/>
              </a:rPr>
              <a:t>Sample Credibility Evaluation Tool</a:t>
            </a:r>
          </a:p>
        </p:txBody>
      </p:sp>
      <p:sp>
        <p:nvSpPr>
          <p:cNvPr id="3" name="Rectangle 2">
            <a:extLst>
              <a:ext uri="{FF2B5EF4-FFF2-40B4-BE49-F238E27FC236}">
                <a16:creationId xmlns:a16="http://schemas.microsoft.com/office/drawing/2014/main" id="{6841952A-8BD4-3A44-A57C-760B3323A28F}"/>
              </a:ext>
            </a:extLst>
          </p:cNvPr>
          <p:cNvSpPr/>
          <p:nvPr/>
        </p:nvSpPr>
        <p:spPr>
          <a:xfrm>
            <a:off x="2704593" y="1894959"/>
            <a:ext cx="709040" cy="369332"/>
          </a:xfrm>
          <a:prstGeom prst="rect">
            <a:avLst/>
          </a:prstGeom>
        </p:spPr>
        <p:txBody>
          <a:bodyPr wrap="none">
            <a:spAutoFit/>
          </a:bodyPr>
          <a:lstStyle/>
          <a:p>
            <a:r>
              <a:rPr lang="en-US" b="1">
                <a:solidFill>
                  <a:srgbClr val="082544"/>
                </a:solidFill>
                <a:latin typeface="Open Sans" panose="020B0606030504020204" pitchFamily="34" charset="0"/>
                <a:ea typeface="Open Sans" panose="020B0606030504020204" pitchFamily="34" charset="0"/>
                <a:cs typeface="Open Sans" panose="020B0606030504020204" pitchFamily="34" charset="0"/>
              </a:rPr>
              <a:t>here</a:t>
            </a:r>
            <a:endParaRPr lang="en-US"/>
          </a:p>
        </p:txBody>
      </p:sp>
    </p:spTree>
    <p:extLst>
      <p:ext uri="{BB962C8B-B14F-4D97-AF65-F5344CB8AC3E}">
        <p14:creationId xmlns:p14="http://schemas.microsoft.com/office/powerpoint/2010/main" val="2443224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616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a:t>2</a:t>
            </a:r>
          </a:p>
        </p:txBody>
      </p:sp>
      <p:sp>
        <p:nvSpPr>
          <p:cNvPr id="3" name="Text Placeholder 2">
            <a:extLst>
              <a:ext uri="{FF2B5EF4-FFF2-40B4-BE49-F238E27FC236}">
                <a16:creationId xmlns:a16="http://schemas.microsoft.com/office/drawing/2014/main" id="{52B57D9D-4FA6-994B-ABE2-8C34B5A72B44}"/>
              </a:ext>
            </a:extLst>
          </p:cNvPr>
          <p:cNvSpPr>
            <a:spLocks noGrp="1"/>
          </p:cNvSpPr>
          <p:nvPr>
            <p:ph type="body" sz="quarter" idx="11"/>
          </p:nvPr>
        </p:nvSpPr>
        <p:spPr>
          <a:xfrm>
            <a:off x="938672" y="5461460"/>
            <a:ext cx="6096609" cy="939340"/>
          </a:xfrm>
        </p:spPr>
        <p:txBody>
          <a:bodyPr/>
          <a:lstStyle/>
          <a:p>
            <a:r>
              <a:rPr lang="en-US"/>
              <a:t>Assessing and Evaluating Credibility</a:t>
            </a:r>
          </a:p>
        </p:txBody>
      </p:sp>
    </p:spTree>
    <p:extLst>
      <p:ext uri="{BB962C8B-B14F-4D97-AF65-F5344CB8AC3E}">
        <p14:creationId xmlns:p14="http://schemas.microsoft.com/office/powerpoint/2010/main" val="2415995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From the Final Rule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“A critical feature of a fair grievance process is that </a:t>
            </a:r>
            <a:r>
              <a:rPr lang="en-US" sz="2400">
                <a:solidFill>
                  <a:srgbClr val="008591"/>
                </a:solidFill>
                <a:latin typeface="Open Sans" panose="020B0606030504020204" pitchFamily="34" charset="0"/>
                <a:ea typeface="Open Sans" panose="020B0606030504020204" pitchFamily="34" charset="0"/>
                <a:cs typeface="Open Sans" panose="020B0606030504020204" pitchFamily="34" charset="0"/>
              </a:rPr>
              <a:t>Title IX personnel refrain from drawing conclusions or making assumptions about either party's credibility or truthfulness until conclusion of the grievance process</a:t>
            </a:r>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 therefore, the Department declines to impose a presumption that either party (or both parties) are credible or truthful.”</a:t>
            </a:r>
          </a:p>
        </p:txBody>
      </p:sp>
    </p:spTree>
    <p:extLst>
      <p:ext uri="{BB962C8B-B14F-4D97-AF65-F5344CB8AC3E}">
        <p14:creationId xmlns:p14="http://schemas.microsoft.com/office/powerpoint/2010/main" val="3107705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8270735B-BD2C-4641-9C31-F4F3BF33FC9A}"/>
              </a:ext>
            </a:extLst>
          </p:cNvPr>
          <p:cNvSpPr>
            <a:spLocks noGrp="1"/>
          </p:cNvSpPr>
          <p:nvPr>
            <p:ph type="body" sz="quarter" idx="10"/>
          </p:nvPr>
        </p:nvSpPr>
        <p:spPr>
          <a:xfrm>
            <a:off x="4000190" y="2273634"/>
            <a:ext cx="4098781" cy="2310732"/>
          </a:xfrm>
        </p:spPr>
        <p:txBody>
          <a:bodyPr/>
          <a:lstStyle/>
          <a:p>
            <a:r>
              <a:rPr lang="en-US" i="0"/>
              <a:t>After participating, you will be able to identify strategies to effectively and fairly assess credibility in Title IX cases.</a:t>
            </a:r>
          </a:p>
          <a:p>
            <a:endParaRPr lang="en-US" b="0"/>
          </a:p>
        </p:txBody>
      </p:sp>
    </p:spTree>
    <p:extLst>
      <p:ext uri="{BB962C8B-B14F-4D97-AF65-F5344CB8AC3E}">
        <p14:creationId xmlns:p14="http://schemas.microsoft.com/office/powerpoint/2010/main" val="899205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56248D-8ABE-254C-B77F-CBF501DD2F19}"/>
              </a:ext>
            </a:extLst>
          </p:cNvPr>
          <p:cNvSpPr txBox="1">
            <a:spLocks/>
          </p:cNvSpPr>
          <p:nvPr/>
        </p:nvSpPr>
        <p:spPr>
          <a:xfrm>
            <a:off x="990355" y="1713636"/>
            <a:ext cx="6846888" cy="41459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rgbClr val="082544"/>
                </a:solidFill>
                <a:latin typeface="Open Sans" panose="020B0606030504020204" pitchFamily="34" charset="0"/>
                <a:ea typeface="Open Sans" panose="020B0606030504020204" pitchFamily="34" charset="0"/>
                <a:cs typeface="Open Sans" panose="020B0606030504020204" pitchFamily="34" charset="0"/>
              </a:rPr>
              <a:t>Sam and Alex — Rollercoaster</a:t>
            </a:r>
          </a:p>
          <a:p>
            <a:pPr marL="342900" indent="-342900"/>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Met in April 2021 – </a:t>
            </a:r>
            <a:r>
              <a:rPr lang="en-US" sz="2200">
                <a:solidFill>
                  <a:srgbClr val="079C48"/>
                </a:solidFill>
                <a:latin typeface="Open Sans" panose="020B0606030504020204" pitchFamily="34" charset="0"/>
                <a:ea typeface="Open Sans" panose="020B0606030504020204" pitchFamily="34" charset="0"/>
                <a:cs typeface="Open Sans" panose="020B0606030504020204" pitchFamily="34" charset="0"/>
              </a:rPr>
              <a:t>agree</a:t>
            </a:r>
          </a:p>
          <a:p>
            <a:pPr marL="342900" indent="-342900"/>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Started friends with benefits in May 2021; Sam dated around too and Alex was jealous – </a:t>
            </a:r>
            <a:r>
              <a:rPr lang="en-US" sz="2200">
                <a:solidFill>
                  <a:srgbClr val="00B050"/>
                </a:solidFill>
                <a:latin typeface="Open Sans" panose="020B0606030504020204" pitchFamily="34" charset="0"/>
                <a:ea typeface="Open Sans" panose="020B0606030504020204" pitchFamily="34" charset="0"/>
                <a:cs typeface="Open Sans" panose="020B0606030504020204" pitchFamily="34" charset="0"/>
              </a:rPr>
              <a:t>agree</a:t>
            </a:r>
          </a:p>
          <a:p>
            <a:pPr marL="342900" indent="-342900"/>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Sam tried to break-up with Alex x3 in a month, but Alex threatened suicide each time and even tried once; they continued to be physical - </a:t>
            </a:r>
            <a:r>
              <a:rPr lang="en-US" sz="2200">
                <a:solidFill>
                  <a:srgbClr val="00B050"/>
                </a:solidFill>
                <a:latin typeface="Open Sans" panose="020B0606030504020204" pitchFamily="34" charset="0"/>
                <a:ea typeface="Open Sans" panose="020B0606030504020204" pitchFamily="34" charset="0"/>
                <a:cs typeface="Open Sans" panose="020B0606030504020204" pitchFamily="34" charset="0"/>
              </a:rPr>
              <a:t>agree</a:t>
            </a:r>
          </a:p>
          <a:p>
            <a:pPr marL="342900" indent="-342900"/>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On June 1, Alex asked Sam to hang out; Sam told Alex that they’re just friends; Alex went to Sam’s apt and the two kissed on couch even though they were officially broken up – </a:t>
            </a:r>
            <a:r>
              <a:rPr lang="en-US" sz="2200">
                <a:solidFill>
                  <a:srgbClr val="00B050"/>
                </a:solidFill>
                <a:latin typeface="Open Sans" panose="020B0606030504020204" pitchFamily="34" charset="0"/>
                <a:ea typeface="Open Sans" panose="020B0606030504020204" pitchFamily="34" charset="0"/>
                <a:cs typeface="Open Sans" panose="020B0606030504020204" pitchFamily="34" charset="0"/>
              </a:rPr>
              <a:t>agree</a:t>
            </a:r>
          </a:p>
          <a:p>
            <a:pPr marL="0" indent="0">
              <a:buNone/>
            </a:pPr>
            <a:endParaRPr lang="en-US"/>
          </a:p>
        </p:txBody>
      </p:sp>
    </p:spTree>
    <p:extLst>
      <p:ext uri="{BB962C8B-B14F-4D97-AF65-F5344CB8AC3E}">
        <p14:creationId xmlns:p14="http://schemas.microsoft.com/office/powerpoint/2010/main" val="745172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Witness Testimony (continued)</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Alex then rooted around Sam’s dresser for sex toys and Sam said don’t do that – </a:t>
            </a: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disagree</a:t>
            </a:r>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 – Alex claims Sam suggested it</a:t>
            </a:r>
          </a:p>
          <a:p>
            <a:pPr marL="0" indent="0">
              <a:buNone/>
            </a:pPr>
            <a:endPar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Alex then blocked bedroom door and pushed Sam on bed and performed oral sex – </a:t>
            </a: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disagree</a:t>
            </a:r>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 – Alex claims consent</a:t>
            </a:r>
          </a:p>
          <a:p>
            <a:endPar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Title IX interview - Sam told investigator that they could not remember how they got on the bed; that they dissociate and have Borderline Personality Disorder, which affects memory and perception – </a:t>
            </a:r>
            <a:r>
              <a:rPr lang="en-US" sz="2400">
                <a:solidFill>
                  <a:srgbClr val="079C48"/>
                </a:solidFill>
                <a:latin typeface="Open Sans" panose="020B0606030504020204" pitchFamily="34" charset="0"/>
                <a:ea typeface="Open Sans" panose="020B0606030504020204" pitchFamily="34" charset="0"/>
                <a:cs typeface="Open Sans" panose="020B0606030504020204" pitchFamily="34" charset="0"/>
              </a:rPr>
              <a:t>agree</a:t>
            </a:r>
          </a:p>
        </p:txBody>
      </p:sp>
    </p:spTree>
    <p:extLst>
      <p:ext uri="{BB962C8B-B14F-4D97-AF65-F5344CB8AC3E}">
        <p14:creationId xmlns:p14="http://schemas.microsoft.com/office/powerpoint/2010/main" val="456165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Documentary Evidence — </a:t>
            </a:r>
            <a:r>
              <a:rPr lang="en-US" sz="3000" b="1">
                <a:solidFill>
                  <a:srgbClr val="079C48"/>
                </a:solidFill>
                <a:latin typeface="Open Sans" panose="020B0606030504020204" pitchFamily="34" charset="0"/>
                <a:ea typeface="Open Sans" panose="020B0606030504020204" pitchFamily="34" charset="0"/>
                <a:cs typeface="Open Sans" panose="020B0606030504020204" pitchFamily="34" charset="0"/>
              </a:rPr>
              <a:t>agree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Text message from Sam to BFF day after assault – “I hate people and I want to get them all in trouble.”</a:t>
            </a:r>
          </a:p>
          <a:p>
            <a:pPr marL="0" indent="0">
              <a:buNone/>
            </a:pPr>
            <a:endPar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Text from Sam to Alex day after assault – “here’s a cute meme – I know it’s your humor!”</a:t>
            </a:r>
          </a:p>
          <a:p>
            <a:endPar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Text from Sam to Alex one week later – “Why did you take advantage of me last weekend? You hurt me and you know I said no.” Alex responds, “I’m sorry. I didn’t know.”</a:t>
            </a:r>
          </a:p>
        </p:txBody>
      </p:sp>
    </p:spTree>
    <p:extLst>
      <p:ext uri="{BB962C8B-B14F-4D97-AF65-F5344CB8AC3E}">
        <p14:creationId xmlns:p14="http://schemas.microsoft.com/office/powerpoint/2010/main" val="1496428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Putting it Together</a:t>
            </a:r>
            <a:endParaRPr lang="en-US" sz="3000" b="1">
              <a:solidFill>
                <a:srgbClr val="079C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5" name="Text Placeholder 1">
            <a:extLst>
              <a:ext uri="{FF2B5EF4-FFF2-40B4-BE49-F238E27FC236}">
                <a16:creationId xmlns:a16="http://schemas.microsoft.com/office/drawing/2014/main" id="{00A03BF3-B787-9145-92C9-823EEB52FABC}"/>
              </a:ext>
            </a:extLst>
          </p:cNvPr>
          <p:cNvSpPr txBox="1">
            <a:spLocks/>
          </p:cNvSpPr>
          <p:nvPr/>
        </p:nvSpPr>
        <p:spPr>
          <a:xfrm>
            <a:off x="450617" y="1143000"/>
            <a:ext cx="8305800"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1800"/>
              </a:spcAft>
              <a:buFont typeface="+mj-lt"/>
              <a:buAutoNum type="arabicPeriod"/>
            </a:pPr>
            <a:r>
              <a:rPr lang="en-US" sz="2600">
                <a:solidFill>
                  <a:schemeClr val="accent2"/>
                </a:solidFill>
                <a:latin typeface="Open Sans" panose="020B0606030504020204"/>
              </a:rPr>
              <a:t>Assess the person’s testimony standing alone.</a:t>
            </a:r>
          </a:p>
          <a:p>
            <a:pPr marL="457200" indent="-457200">
              <a:spcAft>
                <a:spcPts val="1800"/>
              </a:spcAft>
              <a:buFont typeface="+mj-lt"/>
              <a:buAutoNum type="arabicPeriod"/>
            </a:pPr>
            <a:r>
              <a:rPr lang="en-US" sz="2600">
                <a:solidFill>
                  <a:schemeClr val="accent2"/>
                </a:solidFill>
                <a:latin typeface="Open Sans" panose="020B0606030504020204"/>
              </a:rPr>
              <a:t>Assess the person’s testimony with evidence received from that person over time.</a:t>
            </a:r>
          </a:p>
          <a:p>
            <a:pPr marL="457200" indent="-457200">
              <a:spcAft>
                <a:spcPts val="1800"/>
              </a:spcAft>
              <a:buFont typeface="+mj-lt"/>
              <a:buAutoNum type="arabicPeriod"/>
            </a:pPr>
            <a:r>
              <a:rPr lang="en-US" sz="2600">
                <a:solidFill>
                  <a:schemeClr val="accent2"/>
                </a:solidFill>
                <a:latin typeface="Open Sans" panose="020B0606030504020204"/>
              </a:rPr>
              <a:t>Assess the person’s testimony with testimony from others (consistent/inconsistent?).</a:t>
            </a:r>
          </a:p>
          <a:p>
            <a:pPr marL="457200" indent="-457200">
              <a:spcAft>
                <a:spcPts val="1800"/>
              </a:spcAft>
              <a:buFont typeface="+mj-lt"/>
              <a:buAutoNum type="arabicPeriod"/>
            </a:pPr>
            <a:r>
              <a:rPr lang="en-US" sz="2600">
                <a:solidFill>
                  <a:schemeClr val="accent2"/>
                </a:solidFill>
                <a:latin typeface="Open Sans" panose="020B0606030504020204"/>
              </a:rPr>
              <a:t>Assess the person’s testimony with evidence received from others (e.g., video, documents, etc.).</a:t>
            </a:r>
          </a:p>
        </p:txBody>
      </p:sp>
    </p:spTree>
    <p:extLst>
      <p:ext uri="{BB962C8B-B14F-4D97-AF65-F5344CB8AC3E}">
        <p14:creationId xmlns:p14="http://schemas.microsoft.com/office/powerpoint/2010/main" val="289133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F8DFC6-EDE6-0141-935D-C690D317C9B6}"/>
              </a:ext>
            </a:extLst>
          </p:cNvPr>
          <p:cNvSpPr>
            <a:spLocks noGrp="1"/>
          </p:cNvSpPr>
          <p:nvPr>
            <p:ph type="body" sz="quarter" idx="10"/>
          </p:nvPr>
        </p:nvSpPr>
        <p:spPr>
          <a:xfrm>
            <a:off x="4048125" y="3043836"/>
            <a:ext cx="3932238" cy="770327"/>
          </a:xfrm>
        </p:spPr>
        <p:txBody>
          <a:bodyPr/>
          <a:lstStyle/>
          <a:p>
            <a:r>
              <a:rPr lang="en-US" sz="2600" b="1">
                <a:solidFill>
                  <a:schemeClr val="accent2"/>
                </a:solidFill>
                <a:latin typeface="Open Sans" panose="020B0606030504020204" pitchFamily="34" charset="0"/>
                <a:ea typeface="Open Sans" panose="020B0606030504020204" pitchFamily="34" charset="0"/>
                <a:cs typeface="Open Sans" panose="020B0606030504020204" pitchFamily="34" charset="0"/>
              </a:rPr>
              <a:t>What was the hardest part of that exercise?</a:t>
            </a:r>
          </a:p>
        </p:txBody>
      </p:sp>
    </p:spTree>
    <p:extLst>
      <p:ext uri="{BB962C8B-B14F-4D97-AF65-F5344CB8AC3E}">
        <p14:creationId xmlns:p14="http://schemas.microsoft.com/office/powerpoint/2010/main" val="906317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56248D-8ABE-254C-B77F-CBF501DD2F19}"/>
              </a:ext>
            </a:extLst>
          </p:cNvPr>
          <p:cNvSpPr txBox="1">
            <a:spLocks/>
          </p:cNvSpPr>
          <p:nvPr/>
        </p:nvSpPr>
        <p:spPr>
          <a:xfrm>
            <a:off x="990355" y="1713636"/>
            <a:ext cx="6846888" cy="41459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rgbClr val="082544"/>
                </a:solidFill>
                <a:latin typeface="Open Sans" panose="020B0606030504020204" pitchFamily="34" charset="0"/>
                <a:ea typeface="Open Sans" panose="020B0606030504020204" pitchFamily="34" charset="0"/>
                <a:cs typeface="Open Sans" panose="020B0606030504020204" pitchFamily="34" charset="0"/>
              </a:rPr>
              <a:t>Swim Coach – Bob and Beth</a:t>
            </a:r>
          </a:p>
          <a:p>
            <a:pPr marL="342900" indent="-342900"/>
            <a:r>
              <a:rPr lang="en-US" sz="1800">
                <a:solidFill>
                  <a:schemeClr val="accent2"/>
                </a:solidFill>
                <a:latin typeface="Open Sans" panose="020B0606030504020204" pitchFamily="34" charset="0"/>
                <a:ea typeface="Open Sans" panose="020B0606030504020204" pitchFamily="34" charset="0"/>
                <a:cs typeface="Open Sans" panose="020B0606030504020204" pitchFamily="34" charset="0"/>
              </a:rPr>
              <a:t>Coached for 10 years from age 13 to 23 – </a:t>
            </a:r>
            <a:r>
              <a:rPr lang="en-US" sz="1800">
                <a:solidFill>
                  <a:srgbClr val="00B050"/>
                </a:solidFill>
                <a:latin typeface="Open Sans" panose="020B0606030504020204" pitchFamily="34" charset="0"/>
                <a:ea typeface="Open Sans" panose="020B0606030504020204" pitchFamily="34" charset="0"/>
                <a:cs typeface="Open Sans" panose="020B0606030504020204" pitchFamily="34" charset="0"/>
              </a:rPr>
              <a:t>agree</a:t>
            </a:r>
          </a:p>
          <a:p>
            <a:pPr marL="342900" indent="-342900"/>
            <a:r>
              <a:rPr lang="en-US" sz="1800">
                <a:solidFill>
                  <a:schemeClr val="accent2"/>
                </a:solidFill>
                <a:latin typeface="Open Sans" panose="020B0606030504020204" pitchFamily="34" charset="0"/>
                <a:ea typeface="Open Sans" panose="020B0606030504020204" pitchFamily="34" charset="0"/>
                <a:cs typeface="Open Sans" panose="020B0606030504020204" pitchFamily="34" charset="0"/>
              </a:rPr>
              <a:t>Bob took photos of Beth in bathing suit – </a:t>
            </a:r>
            <a:r>
              <a:rPr lang="en-US" sz="1800">
                <a:solidFill>
                  <a:srgbClr val="00B050"/>
                </a:solidFill>
                <a:latin typeface="Open Sans" panose="020B0606030504020204" pitchFamily="34" charset="0"/>
                <a:ea typeface="Open Sans" panose="020B0606030504020204" pitchFamily="34" charset="0"/>
                <a:cs typeface="Open Sans" panose="020B0606030504020204" pitchFamily="34" charset="0"/>
              </a:rPr>
              <a:t>agree</a:t>
            </a:r>
          </a:p>
          <a:p>
            <a:pPr marL="800100" lvl="1" indent="-342900"/>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Disagree on purpose </a:t>
            </a:r>
          </a:p>
          <a:p>
            <a:pPr marL="342900" indent="-342900"/>
            <a:r>
              <a:rPr lang="en-US" sz="1800">
                <a:solidFill>
                  <a:schemeClr val="accent2"/>
                </a:solidFill>
                <a:latin typeface="Open Sans" panose="020B0606030504020204" pitchFamily="34" charset="0"/>
                <a:ea typeface="Open Sans" panose="020B0606030504020204" pitchFamily="34" charset="0"/>
                <a:cs typeface="Open Sans" panose="020B0606030504020204" pitchFamily="34" charset="0"/>
              </a:rPr>
              <a:t>Bob massaged Beth when her hamstrings were tight – </a:t>
            </a:r>
            <a:r>
              <a:rPr lang="en-US" sz="1800">
                <a:solidFill>
                  <a:srgbClr val="00B050"/>
                </a:solidFill>
                <a:latin typeface="Open Sans" panose="020B0606030504020204" pitchFamily="34" charset="0"/>
                <a:ea typeface="Open Sans" panose="020B0606030504020204" pitchFamily="34" charset="0"/>
                <a:cs typeface="Open Sans" panose="020B0606030504020204" pitchFamily="34" charset="0"/>
              </a:rPr>
              <a:t>agree</a:t>
            </a:r>
            <a:r>
              <a:rPr lang="en-US" sz="180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p>
          <a:p>
            <a:pPr marL="800100" lvl="1" indent="-342900"/>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Disagree on purpose </a:t>
            </a:r>
          </a:p>
          <a:p>
            <a:pPr marL="800100" lvl="1" indent="-342900"/>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Disagree on timing </a:t>
            </a:r>
            <a:r>
              <a:rPr lang="en-US" sz="1400">
                <a:solidFill>
                  <a:schemeClr val="accent2"/>
                </a:solidFill>
                <a:latin typeface="Open Sans" panose="020B0606030504020204" pitchFamily="34" charset="0"/>
                <a:ea typeface="Open Sans" panose="020B0606030504020204" pitchFamily="34" charset="0"/>
                <a:cs typeface="Open Sans" panose="020B0606030504020204" pitchFamily="34" charset="0"/>
              </a:rPr>
              <a:t>– Bob says Beth was 18; Beth says 17</a:t>
            </a:r>
          </a:p>
          <a:p>
            <a:pPr marL="342900" indent="-342900"/>
            <a:r>
              <a:rPr lang="en-US" sz="1800">
                <a:solidFill>
                  <a:schemeClr val="accent2"/>
                </a:solidFill>
                <a:latin typeface="Open Sans" panose="020B0606030504020204" pitchFamily="34" charset="0"/>
                <a:ea typeface="Open Sans" panose="020B0606030504020204" pitchFamily="34" charset="0"/>
                <a:cs typeface="Open Sans" panose="020B0606030504020204" pitchFamily="34" charset="0"/>
              </a:rPr>
              <a:t>During massage, Bob touched Beth’s vagina - </a:t>
            </a:r>
            <a:r>
              <a:rPr lang="en-US" sz="1800">
                <a:solidFill>
                  <a:schemeClr val="bg1"/>
                </a:solidFill>
                <a:latin typeface="Open Sans" panose="020B0606030504020204" pitchFamily="34" charset="0"/>
                <a:ea typeface="Open Sans" panose="020B0606030504020204" pitchFamily="34" charset="0"/>
                <a:cs typeface="Open Sans" panose="020B0606030504020204" pitchFamily="34" charset="0"/>
              </a:rPr>
              <a:t>disagree</a:t>
            </a:r>
          </a:p>
          <a:p>
            <a:pPr marL="342900" indent="-342900"/>
            <a:r>
              <a:rPr lang="en-US" sz="1800">
                <a:solidFill>
                  <a:schemeClr val="accent2"/>
                </a:solidFill>
                <a:latin typeface="Open Sans" panose="020B0606030504020204" pitchFamily="34" charset="0"/>
                <a:ea typeface="Open Sans" panose="020B0606030504020204" pitchFamily="34" charset="0"/>
                <a:cs typeface="Open Sans" panose="020B0606030504020204" pitchFamily="34" charset="0"/>
              </a:rPr>
              <a:t>Beth still mad she didn’t make elite team – </a:t>
            </a:r>
            <a:r>
              <a:rPr lang="en-US" sz="1800">
                <a:solidFill>
                  <a:srgbClr val="00B050"/>
                </a:solidFill>
                <a:latin typeface="Open Sans" panose="020B0606030504020204" pitchFamily="34" charset="0"/>
                <a:ea typeface="Open Sans" panose="020B0606030504020204" pitchFamily="34" charset="0"/>
                <a:cs typeface="Open Sans" panose="020B0606030504020204" pitchFamily="34" charset="0"/>
              </a:rPr>
              <a:t>agree</a:t>
            </a:r>
            <a:r>
              <a:rPr lang="en-US" sz="180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en-US" sz="1800">
                <a:solidFill>
                  <a:schemeClr val="bg1"/>
                </a:solidFill>
                <a:latin typeface="Open Sans" panose="020B0606030504020204" pitchFamily="34" charset="0"/>
                <a:ea typeface="Open Sans" panose="020B0606030504020204" pitchFamily="34" charset="0"/>
                <a:cs typeface="Open Sans" panose="020B0606030504020204" pitchFamily="34" charset="0"/>
              </a:rPr>
              <a:t>but Bob says Beth blames him; Beth says “true” but still he touched me</a:t>
            </a:r>
          </a:p>
          <a:p>
            <a:pPr marL="0" indent="0">
              <a:buNone/>
            </a:pPr>
            <a:endParaRPr lang="en-US"/>
          </a:p>
        </p:txBody>
      </p:sp>
    </p:spTree>
    <p:extLst>
      <p:ext uri="{BB962C8B-B14F-4D97-AF65-F5344CB8AC3E}">
        <p14:creationId xmlns:p14="http://schemas.microsoft.com/office/powerpoint/2010/main" val="1877839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Corroboration</a:t>
            </a:r>
            <a:endParaRPr lang="en-US" sz="3000" b="1">
              <a:solidFill>
                <a:srgbClr val="079C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0617" y="989044"/>
            <a:ext cx="8416212"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Photos of Beth in bathing suit</a:t>
            </a: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Business cards for Bob’s photography business</a:t>
            </a: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Beth remembers camera he used with great detail; manufactured the year before Beth turned 17; Photos depict Bob with camera around his neck at swim meets</a:t>
            </a: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Beth remembers the assault when she was 17 because she got a new watch for her 17</a:t>
            </a:r>
            <a:r>
              <a:rPr lang="en-US" sz="2200" baseline="30000">
                <a:solidFill>
                  <a:schemeClr val="accent2"/>
                </a:solidFill>
                <a:latin typeface="Open Sans" panose="020B0606030504020204" pitchFamily="34" charset="0"/>
                <a:ea typeface="Open Sans" panose="020B0606030504020204" pitchFamily="34" charset="0"/>
                <a:cs typeface="Open Sans" panose="020B0606030504020204" pitchFamily="34" charset="0"/>
              </a:rPr>
              <a:t>th</a:t>
            </a: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birthday; photos depict her </a:t>
            </a:r>
            <a:r>
              <a:rPr lang="en-US" sz="2200" err="1">
                <a:solidFill>
                  <a:schemeClr val="accent2"/>
                </a:solidFill>
                <a:latin typeface="Open Sans" panose="020B0606030504020204" pitchFamily="34" charset="0"/>
                <a:ea typeface="Open Sans" panose="020B0606030504020204" pitchFamily="34" charset="0"/>
                <a:cs typeface="Open Sans" panose="020B0606030504020204" pitchFamily="34" charset="0"/>
              </a:rPr>
              <a:t>bday</a:t>
            </a: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party with her showing off watch</a:t>
            </a: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Bob remembers Beth being 18 when Beth’s hamstring was hurt – newspaper articles when Beth was 18 allude to Beth’s injuries but don’t mention hamstring</a:t>
            </a: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Bob’s expert witness describe duties of swim coach including photography of their bodies to document and massaging injuries</a:t>
            </a:r>
          </a:p>
        </p:txBody>
      </p:sp>
    </p:spTree>
    <p:extLst>
      <p:ext uri="{BB962C8B-B14F-4D97-AF65-F5344CB8AC3E}">
        <p14:creationId xmlns:p14="http://schemas.microsoft.com/office/powerpoint/2010/main" val="4175503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Putting it Together</a:t>
            </a:r>
            <a:endParaRPr lang="en-US" sz="3000" b="1">
              <a:solidFill>
                <a:srgbClr val="079C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5" name="Text Placeholder 1">
            <a:extLst>
              <a:ext uri="{FF2B5EF4-FFF2-40B4-BE49-F238E27FC236}">
                <a16:creationId xmlns:a16="http://schemas.microsoft.com/office/drawing/2014/main" id="{47CFAC6F-EF69-344C-B3B9-35B9AF443B63}"/>
              </a:ext>
            </a:extLst>
          </p:cNvPr>
          <p:cNvSpPr txBox="1">
            <a:spLocks/>
          </p:cNvSpPr>
          <p:nvPr/>
        </p:nvSpPr>
        <p:spPr>
          <a:xfrm>
            <a:off x="450617" y="1143000"/>
            <a:ext cx="8305800"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1800"/>
              </a:spcAft>
              <a:buFont typeface="+mj-lt"/>
              <a:buAutoNum type="arabicPeriod"/>
            </a:pPr>
            <a:r>
              <a:rPr lang="en-US" sz="2600">
                <a:solidFill>
                  <a:schemeClr val="accent2"/>
                </a:solidFill>
                <a:latin typeface="Open Sans" panose="020B0606030504020204"/>
              </a:rPr>
              <a:t>Assess the person’s testimony standing alone.</a:t>
            </a:r>
          </a:p>
          <a:p>
            <a:pPr marL="457200" indent="-457200">
              <a:spcAft>
                <a:spcPts val="1800"/>
              </a:spcAft>
              <a:buFont typeface="+mj-lt"/>
              <a:buAutoNum type="arabicPeriod"/>
            </a:pPr>
            <a:r>
              <a:rPr lang="en-US" sz="2600">
                <a:solidFill>
                  <a:schemeClr val="accent2"/>
                </a:solidFill>
                <a:latin typeface="Open Sans" panose="020B0606030504020204"/>
              </a:rPr>
              <a:t>Assess the person’s testimony with evidence received from that person over time.</a:t>
            </a:r>
          </a:p>
          <a:p>
            <a:pPr marL="457200" indent="-457200">
              <a:spcAft>
                <a:spcPts val="1800"/>
              </a:spcAft>
              <a:buFont typeface="+mj-lt"/>
              <a:buAutoNum type="arabicPeriod"/>
            </a:pPr>
            <a:r>
              <a:rPr lang="en-US" sz="2600">
                <a:solidFill>
                  <a:schemeClr val="accent2"/>
                </a:solidFill>
                <a:latin typeface="Open Sans" panose="020B0606030504020204"/>
              </a:rPr>
              <a:t>Assess the person’s testimony with testimony from others (consistent/inconsistent?).</a:t>
            </a:r>
          </a:p>
          <a:p>
            <a:pPr marL="457200" indent="-457200">
              <a:spcAft>
                <a:spcPts val="1800"/>
              </a:spcAft>
              <a:buFont typeface="+mj-lt"/>
              <a:buAutoNum type="arabicPeriod"/>
            </a:pPr>
            <a:r>
              <a:rPr lang="en-US" sz="2600">
                <a:solidFill>
                  <a:schemeClr val="accent2"/>
                </a:solidFill>
                <a:latin typeface="Open Sans" panose="020B0606030504020204"/>
              </a:rPr>
              <a:t>Assess the person’s testimony with evidence received from others (e.g., video, documents, etc.).</a:t>
            </a:r>
          </a:p>
        </p:txBody>
      </p:sp>
    </p:spTree>
    <p:extLst>
      <p:ext uri="{BB962C8B-B14F-4D97-AF65-F5344CB8AC3E}">
        <p14:creationId xmlns:p14="http://schemas.microsoft.com/office/powerpoint/2010/main" val="218163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E4D397-5062-F743-A355-ADDF24A4F7F6}"/>
              </a:ext>
            </a:extLst>
          </p:cNvPr>
          <p:cNvSpPr>
            <a:spLocks noGrp="1"/>
          </p:cNvSpPr>
          <p:nvPr>
            <p:ph type="body" sz="quarter" idx="10"/>
          </p:nvPr>
        </p:nvSpPr>
        <p:spPr>
          <a:xfrm>
            <a:off x="4076117" y="2535318"/>
            <a:ext cx="3932238" cy="1787364"/>
          </a:xfrm>
        </p:spPr>
        <p:txBody>
          <a:bodyPr/>
          <a:lstStyle/>
          <a:p>
            <a:r>
              <a:rPr lang="en-US" sz="2600" b="1">
                <a:solidFill>
                  <a:schemeClr val="accent2"/>
                </a:solidFill>
                <a:latin typeface="Open Sans" panose="020B0606030504020204" pitchFamily="34" charset="0"/>
                <a:ea typeface="Open Sans" panose="020B0606030504020204" pitchFamily="34" charset="0"/>
                <a:cs typeface="Open Sans" panose="020B0606030504020204" pitchFamily="34" charset="0"/>
              </a:rPr>
              <a:t>Which scenario was more difficult to evaluate?</a:t>
            </a:r>
          </a:p>
          <a:p>
            <a:endParaRPr lang="en-US" sz="2600" b="1">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600" b="1">
                <a:solidFill>
                  <a:schemeClr val="accent2"/>
                </a:solidFill>
                <a:latin typeface="Open Sans" panose="020B0606030504020204" pitchFamily="34" charset="0"/>
                <a:ea typeface="Open Sans" panose="020B0606030504020204" pitchFamily="34" charset="0"/>
                <a:cs typeface="Open Sans" panose="020B0606030504020204" pitchFamily="34" charset="0"/>
              </a:rPr>
              <a:t>Why?</a:t>
            </a:r>
          </a:p>
        </p:txBody>
      </p:sp>
    </p:spTree>
    <p:extLst>
      <p:ext uri="{BB962C8B-B14F-4D97-AF65-F5344CB8AC3E}">
        <p14:creationId xmlns:p14="http://schemas.microsoft.com/office/powerpoint/2010/main" val="4291504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a:t>3</a:t>
            </a:r>
          </a:p>
        </p:txBody>
      </p:sp>
      <p:sp>
        <p:nvSpPr>
          <p:cNvPr id="3" name="Text Placeholder 2">
            <a:extLst>
              <a:ext uri="{FF2B5EF4-FFF2-40B4-BE49-F238E27FC236}">
                <a16:creationId xmlns:a16="http://schemas.microsoft.com/office/drawing/2014/main" id="{52B57D9D-4FA6-994B-ABE2-8C34B5A72B44}"/>
              </a:ext>
            </a:extLst>
          </p:cNvPr>
          <p:cNvSpPr>
            <a:spLocks noGrp="1"/>
          </p:cNvSpPr>
          <p:nvPr>
            <p:ph type="body" sz="quarter" idx="11"/>
          </p:nvPr>
        </p:nvSpPr>
        <p:spPr>
          <a:xfrm>
            <a:off x="938672" y="5461460"/>
            <a:ext cx="7150969" cy="939340"/>
          </a:xfrm>
        </p:spPr>
        <p:txBody>
          <a:bodyPr/>
          <a:lstStyle/>
          <a:p>
            <a:r>
              <a:rPr lang="en-US"/>
              <a:t>Writing about Credibility in Your Decision Rationale</a:t>
            </a:r>
          </a:p>
        </p:txBody>
      </p:sp>
    </p:spTree>
    <p:extLst>
      <p:ext uri="{BB962C8B-B14F-4D97-AF65-F5344CB8AC3E}">
        <p14:creationId xmlns:p14="http://schemas.microsoft.com/office/powerpoint/2010/main" val="1682735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0FC460FD-82B5-478A-A012-7AAAD76D043C}"/>
              </a:ext>
            </a:extLst>
          </p:cNvPr>
          <p:cNvSpPr>
            <a:spLocks noGrp="1"/>
          </p:cNvSpPr>
          <p:nvPr>
            <p:ph type="body" sz="quarter" idx="10"/>
          </p:nvPr>
        </p:nvSpPr>
        <p:spPr>
          <a:xfrm>
            <a:off x="5202920" y="1787235"/>
            <a:ext cx="3735806" cy="4556125"/>
          </a:xfrm>
        </p:spPr>
        <p:txBody>
          <a:bodyPr/>
          <a:lstStyle/>
          <a:p>
            <a:pPr marL="342900" indent="-342900">
              <a:buFont typeface="Arial" panose="020B0604020202020204" pitchFamily="34" charset="0"/>
              <a:buChar char="•"/>
            </a:pPr>
            <a:r>
              <a:rPr lang="en-US" sz="2000" b="1"/>
              <a:t>Part 1: </a:t>
            </a:r>
            <a:br>
              <a:rPr lang="en-US" sz="2000" b="1"/>
            </a:br>
            <a:r>
              <a:rPr lang="en-US" sz="2000"/>
              <a:t>Considering Credibility </a:t>
            </a:r>
          </a:p>
          <a:p>
            <a:pPr marL="342900" indent="-342900">
              <a:buFont typeface="Arial" panose="020B0604020202020204" pitchFamily="34" charset="0"/>
              <a:buChar char="•"/>
            </a:pPr>
            <a:r>
              <a:rPr lang="en-US" sz="2000" b="1"/>
              <a:t>Part 2: </a:t>
            </a:r>
            <a:br>
              <a:rPr lang="en-US" sz="2000" b="1"/>
            </a:br>
            <a:r>
              <a:rPr lang="en-US" sz="2000"/>
              <a:t>Assessing Credibility </a:t>
            </a:r>
          </a:p>
          <a:p>
            <a:pPr marL="342900" indent="-342900">
              <a:buFont typeface="Arial" panose="020B0604020202020204" pitchFamily="34" charset="0"/>
              <a:buChar char="•"/>
            </a:pPr>
            <a:r>
              <a:rPr lang="en-US" sz="2000" b="1"/>
              <a:t>Break</a:t>
            </a:r>
          </a:p>
          <a:p>
            <a:pPr marL="342900" indent="-342900">
              <a:buFont typeface="Arial" panose="020B0604020202020204" pitchFamily="34" charset="0"/>
              <a:buChar char="•"/>
            </a:pPr>
            <a:r>
              <a:rPr lang="en-US" sz="2000" b="1"/>
              <a:t>Part 3: </a:t>
            </a:r>
            <a:br>
              <a:rPr lang="en-US" sz="2000" b="1"/>
            </a:br>
            <a:r>
              <a:rPr lang="en-US" sz="2000"/>
              <a:t>Writing about Credibility in Your Decision Rationale </a:t>
            </a:r>
          </a:p>
          <a:p>
            <a:pPr marL="342900" indent="-342900">
              <a:buFont typeface="Arial" panose="020B0604020202020204" pitchFamily="34" charset="0"/>
              <a:buChar char="•"/>
            </a:pPr>
            <a:r>
              <a:rPr lang="en-US" sz="2000" b="1"/>
              <a:t>Final Q+A and Wrap-Up </a:t>
            </a:r>
          </a:p>
          <a:p>
            <a:pPr marL="457200" indent="-457200">
              <a:buFont typeface="+mj-lt"/>
              <a:buAutoNum type="arabicPeriod"/>
            </a:pPr>
            <a:endParaRPr lang="en-US" sz="2000" b="1"/>
          </a:p>
        </p:txBody>
      </p:sp>
    </p:spTree>
    <p:extLst>
      <p:ext uri="{BB962C8B-B14F-4D97-AF65-F5344CB8AC3E}">
        <p14:creationId xmlns:p14="http://schemas.microsoft.com/office/powerpoint/2010/main" val="115341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From the Final Rule</a:t>
            </a:r>
            <a:endParaRPr lang="en-US" sz="3000" b="1">
              <a:solidFill>
                <a:srgbClr val="079C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416212"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“We decline to expressly require the written determination to address evaluation of contradictory facts, exculpatory evidence, “all evidence” presented at a hearing, or how credibility assessments were reached, because the decision-maker is obligated to objectively evaluate all relevant evidence, including inculpatory and exculpatory evidence (and to avoid credibility inferences based on a person's status as a complainant, respondent, or witness), under § 106.45(b)(1)(ii). It is precisely this objective evaluation that provides the basis for the decision-maker's “rationale” for “the result” of each allegation, which must be described in the written determination under § 106.45(b)(7)(ii)(E).”</a:t>
            </a:r>
          </a:p>
        </p:txBody>
      </p:sp>
    </p:spTree>
    <p:extLst>
      <p:ext uri="{BB962C8B-B14F-4D97-AF65-F5344CB8AC3E}">
        <p14:creationId xmlns:p14="http://schemas.microsoft.com/office/powerpoint/2010/main" val="4246563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8" y="348831"/>
            <a:ext cx="5660934"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solidFill>
                  <a:schemeClr val="accent2"/>
                </a:solidFill>
                <a:latin typeface="Open Sans" panose="020B0606030504020204"/>
                <a:cs typeface="Arial"/>
              </a:rPr>
              <a:t>What's required in the written determination?</a:t>
            </a:r>
            <a:endParaRPr lang="en-US" sz="3200" b="1">
              <a:solidFill>
                <a:schemeClr val="accent2"/>
              </a:solidFill>
              <a:latin typeface="Open Sans" panose="020B0606030504020204"/>
            </a:endParaRP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0617" y="1502229"/>
            <a:ext cx="8416212"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chemeClr val="accent1"/>
                </a:solidFill>
                <a:latin typeface="Open Sans" panose="020B0606030504020204" pitchFamily="34" charset="0"/>
                <a:ea typeface="Open Sans" panose="020B0606030504020204" pitchFamily="34" charset="0"/>
                <a:cs typeface="Open Sans" panose="020B0606030504020204" pitchFamily="34" charset="0"/>
              </a:rPr>
              <a:t>6 Areas Must Be Included</a:t>
            </a:r>
          </a:p>
          <a:p>
            <a:pPr marL="0" indent="0">
              <a:buNone/>
            </a:pPr>
            <a:r>
              <a:rPr lang="en-US" sz="2200">
                <a:solidFill>
                  <a:schemeClr val="accent2"/>
                </a:solidFill>
                <a:latin typeface="Open Sans" panose="020B0606030504020204"/>
                <a:cs typeface="Arial"/>
              </a:rPr>
              <a:t>(1) Identification of the allegations potentially constituting sexual harassment as defined in § 106.30;</a:t>
            </a:r>
          </a:p>
          <a:p>
            <a:pPr marL="0" indent="0">
              <a:buNone/>
            </a:pPr>
            <a:endParaRPr lang="en-US" sz="2200">
              <a:solidFill>
                <a:schemeClr val="accent2"/>
              </a:solidFill>
              <a:latin typeface="Open Sans" panose="020B0606030504020204"/>
            </a:endParaRPr>
          </a:p>
          <a:p>
            <a:pPr marL="0" indent="0">
              <a:buNone/>
            </a:pPr>
            <a:r>
              <a:rPr lang="en-US" sz="2200">
                <a:solidFill>
                  <a:schemeClr val="accent2"/>
                </a:solidFill>
                <a:latin typeface="Open Sans" panose="020B0606030504020204"/>
                <a:cs typeface="Arial"/>
              </a:rPr>
              <a:t>(2) A description of the procedural steps taken from the receipt of the formal complaint through the determination, including any notifications to the parties, interviews with parties and witnesses, site visits, methods used to gather other evidence, and hearings held; </a:t>
            </a:r>
            <a:endParaRPr lang="en-US" sz="2200">
              <a:solidFill>
                <a:schemeClr val="accent2"/>
              </a:solidFill>
              <a:latin typeface="Open Sans" panose="020B0606030504020204"/>
            </a:endParaRPr>
          </a:p>
          <a:p>
            <a:pPr marL="0" indent="0">
              <a:buNone/>
            </a:pPr>
            <a:endParaRPr lang="en-US" sz="2200">
              <a:solidFill>
                <a:schemeClr val="accent2"/>
              </a:solidFill>
              <a:latin typeface="Open Sans" panose="020B0606030504020204"/>
              <a:cs typeface="Arial"/>
            </a:endParaRPr>
          </a:p>
          <a:p>
            <a:pPr marL="0" indent="0">
              <a:buNone/>
            </a:pPr>
            <a:r>
              <a:rPr lang="en-US" sz="2200">
                <a:solidFill>
                  <a:schemeClr val="accent2"/>
                </a:solidFill>
                <a:latin typeface="Open Sans" panose="020B0606030504020204"/>
                <a:cs typeface="Arial"/>
              </a:rPr>
              <a:t>(3) Findings of fact supporting the determination; </a:t>
            </a:r>
            <a:endParaRPr lang="en-US" sz="2200">
              <a:solidFill>
                <a:schemeClr val="accent2"/>
              </a:solidFill>
              <a:latin typeface="Open Sans" panose="020B0606030504020204"/>
            </a:endParaRPr>
          </a:p>
          <a:p>
            <a:pPr marL="0" indent="0">
              <a:buNone/>
            </a:pPr>
            <a:endParaRPr lang="en-US" sz="2400" b="1">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92643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8" y="348831"/>
            <a:ext cx="5726248"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solidFill>
                  <a:schemeClr val="accent2"/>
                </a:solidFill>
                <a:latin typeface="Open Sans" panose="020B0606030504020204"/>
                <a:cs typeface="Arial"/>
              </a:rPr>
              <a:t>What's required in the written determination?</a:t>
            </a:r>
            <a:endParaRPr lang="en-US" sz="3200" b="1">
              <a:solidFill>
                <a:schemeClr val="accent2"/>
              </a:solidFill>
              <a:latin typeface="Open Sans" panose="020B0606030504020204"/>
            </a:endParaRP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0617" y="1502229"/>
            <a:ext cx="8416212"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chemeClr val="accent1"/>
                </a:solidFill>
                <a:latin typeface="Open Sans" panose="020B0606030504020204" pitchFamily="34" charset="0"/>
                <a:ea typeface="Open Sans" panose="020B0606030504020204" pitchFamily="34" charset="0"/>
                <a:cs typeface="Open Sans" panose="020B0606030504020204" pitchFamily="34" charset="0"/>
              </a:rPr>
              <a:t>6 Areas Must Be Included</a:t>
            </a:r>
          </a:p>
          <a:p>
            <a:pPr marL="0" indent="0">
              <a:buNone/>
            </a:pPr>
            <a:r>
              <a:rPr lang="en-US" sz="2000">
                <a:solidFill>
                  <a:schemeClr val="accent2"/>
                </a:solidFill>
                <a:latin typeface="Open Sans" panose="020B0606030504020204"/>
                <a:cs typeface="Arial"/>
              </a:rPr>
              <a:t>(4) Conclusions regarding the application of the recipient’s code of conduct to the facts; </a:t>
            </a:r>
            <a:endParaRPr lang="en-US" sz="2000">
              <a:solidFill>
                <a:schemeClr val="accent2"/>
              </a:solidFill>
              <a:latin typeface="Open Sans" panose="020B0606030504020204"/>
            </a:endParaRPr>
          </a:p>
          <a:p>
            <a:pPr marL="0" indent="0">
              <a:buNone/>
            </a:pPr>
            <a:endParaRPr lang="en-US" sz="2000">
              <a:solidFill>
                <a:schemeClr val="accent2"/>
              </a:solidFill>
              <a:latin typeface="Open Sans" panose="020B0606030504020204"/>
              <a:cs typeface="Arial"/>
            </a:endParaRPr>
          </a:p>
          <a:p>
            <a:pPr marL="0" indent="0">
              <a:buNone/>
            </a:pPr>
            <a:r>
              <a:rPr lang="en-US" sz="2000">
                <a:solidFill>
                  <a:schemeClr val="accent2"/>
                </a:solidFill>
                <a:latin typeface="Open Sans" panose="020B0606030504020204"/>
                <a:cs typeface="Arial"/>
              </a:rPr>
              <a:t>(5) </a:t>
            </a:r>
            <a:r>
              <a:rPr lang="en-US" sz="2000">
                <a:solidFill>
                  <a:schemeClr val="accent3"/>
                </a:solidFill>
                <a:latin typeface="Open Sans" panose="020B0606030504020204"/>
                <a:cs typeface="Arial"/>
              </a:rPr>
              <a:t>A statement of, and rationale for, the result as to each allegation, including a determination regarding responsibility</a:t>
            </a:r>
            <a:r>
              <a:rPr lang="en-US" sz="2000">
                <a:solidFill>
                  <a:schemeClr val="accent2"/>
                </a:solidFill>
                <a:latin typeface="Open Sans" panose="020B0606030504020204"/>
                <a:cs typeface="Arial"/>
              </a:rPr>
              <a:t>, any disciplinary sanctions the recipient imposes on the respondent, and whether remedies designed to restore or preserve equal access to the recipient’s education program or activity will be provided by the recipient to the complainant; and</a:t>
            </a:r>
            <a:endParaRPr lang="en-US" sz="2000">
              <a:solidFill>
                <a:schemeClr val="accent2"/>
              </a:solidFill>
              <a:latin typeface="Open Sans" panose="020B0606030504020204"/>
            </a:endParaRPr>
          </a:p>
          <a:p>
            <a:endParaRPr lang="en-US" sz="2000">
              <a:solidFill>
                <a:schemeClr val="accent2"/>
              </a:solidFill>
              <a:latin typeface="Open Sans" panose="020B0606030504020204"/>
            </a:endParaRPr>
          </a:p>
          <a:p>
            <a:pPr marL="0" indent="0">
              <a:buNone/>
            </a:pPr>
            <a:r>
              <a:rPr lang="en-US" sz="2000">
                <a:solidFill>
                  <a:schemeClr val="accent2"/>
                </a:solidFill>
                <a:latin typeface="Open Sans" panose="020B0606030504020204"/>
                <a:cs typeface="Arial"/>
              </a:rPr>
              <a:t>(6)) The recipient’s procedures and permissible bases for the complainant and respondent to appeal.</a:t>
            </a:r>
            <a:endParaRPr lang="en-US" sz="2000">
              <a:solidFill>
                <a:schemeClr val="accent2"/>
              </a:solidFill>
              <a:latin typeface="Open Sans" panose="020B0606030504020204"/>
            </a:endParaRPr>
          </a:p>
          <a:p>
            <a:pPr marL="0" indent="0">
              <a:buNone/>
            </a:pPr>
            <a:endParaRPr lang="en-US" sz="2400" b="1">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26162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8" y="348831"/>
            <a:ext cx="6024828"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solidFill>
                  <a:schemeClr val="accent2"/>
                </a:solidFill>
                <a:latin typeface="Open Sans" panose="020B0606030504020204"/>
                <a:cs typeface="Arial"/>
              </a:rPr>
              <a:t>Sam and Alex Scenario</a:t>
            </a:r>
            <a:endParaRPr lang="en-US" sz="3200" b="1">
              <a:solidFill>
                <a:schemeClr val="accent2"/>
              </a:solidFill>
              <a:latin typeface="Open Sans" panose="020B0606030504020204"/>
            </a:endParaRP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0618" y="1371600"/>
            <a:ext cx="8416212"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EXERCISE – Writing rationale section</a:t>
            </a: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Who found Alex credible?</a:t>
            </a:r>
          </a:p>
          <a:p>
            <a:pPr lvl="1">
              <a:buFont typeface="System Font Regular"/>
              <a:buChar char="—"/>
            </a:pP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Write credibility about Sam and Alex.</a:t>
            </a:r>
          </a:p>
          <a:p>
            <a:pPr lvl="1">
              <a:buFont typeface="System Font Regular"/>
              <a:buChar char="—"/>
            </a:pP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Include what facts you found credible, not credible, and </a:t>
            </a:r>
            <a:b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b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why.</a:t>
            </a:r>
          </a:p>
          <a:p>
            <a:pPr marL="457200" lvl="1" indent="0">
              <a:buNone/>
            </a:pPr>
            <a:endPar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Who found Alex not credible? </a:t>
            </a:r>
          </a:p>
          <a:p>
            <a:pPr lvl="1">
              <a:buFont typeface="System Font Regular"/>
              <a:buChar char="—"/>
            </a:pP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Write credibility about Sam and Alex.</a:t>
            </a:r>
          </a:p>
          <a:p>
            <a:pPr lvl="1">
              <a:buFont typeface="System Font Regular"/>
              <a:buChar char="—"/>
            </a:pP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Include what facts you found credible, not credible, and </a:t>
            </a:r>
            <a:b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b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why.</a:t>
            </a:r>
          </a:p>
          <a:p>
            <a:pPr marL="0" indent="0">
              <a:buNone/>
            </a:pPr>
            <a:endParaRPr lang="en-US" sz="2200" b="1">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13621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8" y="348831"/>
            <a:ext cx="6024828"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solidFill>
                  <a:schemeClr val="accent2"/>
                </a:solidFill>
                <a:latin typeface="Open Sans" panose="020B0606030504020204"/>
                <a:cs typeface="Arial"/>
              </a:rPr>
              <a:t>Swim Coach Scenario</a:t>
            </a:r>
            <a:endParaRPr lang="en-US" sz="3200" b="1">
              <a:solidFill>
                <a:schemeClr val="accent2"/>
              </a:solidFill>
              <a:latin typeface="Open Sans" panose="020B0606030504020204"/>
            </a:endParaRP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0618" y="1371600"/>
            <a:ext cx="8416212"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EXERCISE – Writing rationale section</a:t>
            </a: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Who found Bob credible?</a:t>
            </a:r>
          </a:p>
          <a:p>
            <a:pPr lvl="1">
              <a:buFont typeface="System Font Regular"/>
              <a:buChar char="—"/>
            </a:pP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Write credibility about Bob and Beth.</a:t>
            </a:r>
          </a:p>
          <a:p>
            <a:pPr lvl="1">
              <a:buFont typeface="System Font Regular"/>
              <a:buChar char="—"/>
            </a:pP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Include what facts you found credible, not credible, and </a:t>
            </a:r>
            <a:b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b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why.</a:t>
            </a:r>
          </a:p>
          <a:p>
            <a:pPr marL="457200" lvl="1" indent="0">
              <a:buNone/>
            </a:pPr>
            <a:endPar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Who found Bob not credible? </a:t>
            </a:r>
          </a:p>
          <a:p>
            <a:pPr lvl="1">
              <a:buFont typeface="System Font Regular"/>
              <a:buChar char="—"/>
            </a:pP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Write credibility about Bob and Beth.</a:t>
            </a:r>
          </a:p>
          <a:p>
            <a:pPr lvl="1">
              <a:buFont typeface="System Font Regular"/>
              <a:buChar char="—"/>
            </a:pP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Include what facts you found credible, not credible, and </a:t>
            </a:r>
            <a:b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b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why.</a:t>
            </a:r>
          </a:p>
          <a:p>
            <a:pPr marL="0" indent="0">
              <a:buNone/>
            </a:pPr>
            <a:endParaRPr lang="en-US" sz="2200" b="1">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23938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1C44E5-05EF-E844-978B-F2F84F2F97D6}"/>
              </a:ext>
            </a:extLst>
          </p:cNvPr>
          <p:cNvSpPr>
            <a:spLocks noGrp="1"/>
          </p:cNvSpPr>
          <p:nvPr>
            <p:ph type="body" sz="quarter" idx="10"/>
          </p:nvPr>
        </p:nvSpPr>
        <p:spPr>
          <a:xfrm>
            <a:off x="4057456" y="2642620"/>
            <a:ext cx="3932238" cy="1572759"/>
          </a:xfrm>
        </p:spPr>
        <p:txBody>
          <a:bodyPr/>
          <a:lstStyle/>
          <a:p>
            <a:pPr marL="514350" indent="-514350">
              <a:buFont typeface="+mj-lt"/>
              <a:buAutoNum type="arabicPeriod"/>
            </a:pPr>
            <a:r>
              <a:rPr lang="en-US" sz="2600" b="1">
                <a:solidFill>
                  <a:schemeClr val="accent2"/>
                </a:solidFill>
                <a:latin typeface="Open Sans" panose="020B0606030504020204" pitchFamily="34" charset="0"/>
                <a:ea typeface="Open Sans" panose="020B0606030504020204" pitchFamily="34" charset="0"/>
                <a:cs typeface="Open Sans" panose="020B0606030504020204" pitchFamily="34" charset="0"/>
              </a:rPr>
              <a:t>Jury instructions</a:t>
            </a:r>
          </a:p>
          <a:p>
            <a:pPr marL="514350" indent="-514350">
              <a:buFont typeface="+mj-lt"/>
              <a:buAutoNum type="arabicPeriod"/>
            </a:pPr>
            <a:r>
              <a:rPr lang="en-US" sz="2600" b="1">
                <a:solidFill>
                  <a:schemeClr val="accent2"/>
                </a:solidFill>
                <a:latin typeface="Open Sans" panose="020B0606030504020204" pitchFamily="34" charset="0"/>
                <a:ea typeface="Open Sans" panose="020B0606030504020204" pitchFamily="34" charset="0"/>
                <a:cs typeface="Open Sans" panose="020B0606030504020204" pitchFamily="34" charset="0"/>
              </a:rPr>
              <a:t>Sample credibility evaluation tool</a:t>
            </a:r>
          </a:p>
        </p:txBody>
      </p:sp>
    </p:spTree>
    <p:extLst>
      <p:ext uri="{BB962C8B-B14F-4D97-AF65-F5344CB8AC3E}">
        <p14:creationId xmlns:p14="http://schemas.microsoft.com/office/powerpoint/2010/main" val="2954792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a:t>4</a:t>
            </a:r>
          </a:p>
        </p:txBody>
      </p:sp>
      <p:sp>
        <p:nvSpPr>
          <p:cNvPr id="3" name="Text Placeholder 2">
            <a:extLst>
              <a:ext uri="{FF2B5EF4-FFF2-40B4-BE49-F238E27FC236}">
                <a16:creationId xmlns:a16="http://schemas.microsoft.com/office/drawing/2014/main" id="{52B57D9D-4FA6-994B-ABE2-8C34B5A72B44}"/>
              </a:ext>
            </a:extLst>
          </p:cNvPr>
          <p:cNvSpPr>
            <a:spLocks noGrp="1"/>
          </p:cNvSpPr>
          <p:nvPr>
            <p:ph type="body" sz="quarter" idx="11"/>
          </p:nvPr>
        </p:nvSpPr>
        <p:spPr>
          <a:xfrm>
            <a:off x="938672" y="5461460"/>
            <a:ext cx="7150969" cy="939340"/>
          </a:xfrm>
        </p:spPr>
        <p:txBody>
          <a:bodyPr/>
          <a:lstStyle/>
          <a:p>
            <a:r>
              <a:rPr lang="en-US"/>
              <a:t>Final Q+A and Wrap-Up</a:t>
            </a:r>
          </a:p>
        </p:txBody>
      </p:sp>
    </p:spTree>
    <p:extLst>
      <p:ext uri="{BB962C8B-B14F-4D97-AF65-F5344CB8AC3E}">
        <p14:creationId xmlns:p14="http://schemas.microsoft.com/office/powerpoint/2010/main" val="3572028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235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F09B1F-CDDF-9847-8F00-BAA0C9DFCBA0}"/>
              </a:ext>
            </a:extLst>
          </p:cNvPr>
          <p:cNvSpPr txBox="1">
            <a:spLocks/>
          </p:cNvSpPr>
          <p:nvPr/>
        </p:nvSpPr>
        <p:spPr>
          <a:xfrm>
            <a:off x="982335" y="1519775"/>
            <a:ext cx="7172620" cy="29003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Not easy-exercise the muscle with scenarios</a:t>
            </a:r>
          </a:p>
          <a:p>
            <a:endPar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Can find a portion of someone’s testimony credible and not other portions – not all or nothing</a:t>
            </a:r>
          </a:p>
          <a:p>
            <a:endPar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The finding will inform the rationale writing</a:t>
            </a:r>
          </a:p>
          <a:p>
            <a:endPar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The jury instructions will never steer you off track – be methodical and take your time in assessing credibility</a:t>
            </a:r>
          </a:p>
          <a:p>
            <a:endPar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32452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716BAD-4C6E-FB41-8FF0-DCC9D9A5F3EF}"/>
              </a:ext>
            </a:extLst>
          </p:cNvPr>
          <p:cNvSpPr txBox="1"/>
          <p:nvPr/>
        </p:nvSpPr>
        <p:spPr>
          <a:xfrm>
            <a:off x="259776" y="191884"/>
            <a:ext cx="6724440" cy="584775"/>
          </a:xfrm>
          <a:prstGeom prst="rect">
            <a:avLst/>
          </a:prstGeom>
          <a:noFill/>
        </p:spPr>
        <p:txBody>
          <a:bodyPr wrap="square" rtlCol="0">
            <a:spAutoFit/>
          </a:bodyPr>
          <a:lstStyle/>
          <a:p>
            <a:r>
              <a:rPr lang="en-US" sz="3200" b="1">
                <a:solidFill>
                  <a:schemeClr val="accent2"/>
                </a:solidFill>
                <a:latin typeface="Open Sans" panose="020B0606030504020204" pitchFamily="34" charset="0"/>
                <a:ea typeface="Open Sans" panose="020B0606030504020204" pitchFamily="34" charset="0"/>
                <a:cs typeface="Open Sans" panose="020B0606030504020204" pitchFamily="34" charset="0"/>
              </a:rPr>
              <a:t>Online Membership Quick Facts</a:t>
            </a:r>
          </a:p>
        </p:txBody>
      </p:sp>
      <p:cxnSp>
        <p:nvCxnSpPr>
          <p:cNvPr id="5" name="Straight Connector 4">
            <a:extLst>
              <a:ext uri="{FF2B5EF4-FFF2-40B4-BE49-F238E27FC236}">
                <a16:creationId xmlns:a16="http://schemas.microsoft.com/office/drawing/2014/main" id="{70E6E388-0A6F-9A43-AA00-2A67A378CFBD}"/>
              </a:ext>
              <a:ext uri="{C183D7F6-B498-43B3-948B-1728B52AA6E4}">
                <adec:decorative xmlns:adec="http://schemas.microsoft.com/office/drawing/2017/decorative" val="1"/>
              </a:ext>
            </a:extLst>
          </p:cNvPr>
          <p:cNvCxnSpPr>
            <a:cxnSpLocks/>
          </p:cNvCxnSpPr>
          <p:nvPr/>
        </p:nvCxnSpPr>
        <p:spPr>
          <a:xfrm>
            <a:off x="347105" y="870244"/>
            <a:ext cx="642649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B02C05D-C157-B043-81E5-B57945021229}"/>
              </a:ext>
            </a:extLst>
          </p:cNvPr>
          <p:cNvSpPr/>
          <p:nvPr/>
        </p:nvSpPr>
        <p:spPr>
          <a:xfrm>
            <a:off x="259776" y="1026593"/>
            <a:ext cx="8599470" cy="3293209"/>
          </a:xfrm>
          <a:prstGeom prst="rect">
            <a:avLst/>
          </a:prstGeom>
        </p:spPr>
        <p:txBody>
          <a:bodyPr wrap="square">
            <a:spAutoFit/>
          </a:bodyPr>
          <a:lstStyle/>
          <a:p>
            <a:r>
              <a:rPr lang="en-US" sz="1600" b="1" i="1">
                <a:solidFill>
                  <a:schemeClr val="accent2"/>
                </a:solidFill>
                <a:latin typeface="Open Sans" panose="020B0606030504020204" pitchFamily="34" charset="0"/>
                <a:ea typeface="Open Sans" panose="020B0606030504020204" pitchFamily="34" charset="0"/>
                <a:cs typeface="Open Sans" panose="020B0606030504020204" pitchFamily="34" charset="0"/>
              </a:rPr>
              <a:t>What You Get </a:t>
            </a:r>
          </a:p>
          <a:p>
            <a:pPr marL="285750" indent="-285750">
              <a:buFont typeface="Arial" panose="020B0604020202020204" pitchFamily="34" charset="0"/>
              <a:buChar char="•"/>
            </a:pPr>
            <a:r>
              <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rPr>
              <a:t>Access to all online learning resources – membership covers both live and recorded webcasts </a:t>
            </a:r>
          </a:p>
          <a:p>
            <a:pPr marL="285750" indent="-285750">
              <a:buFont typeface="Arial" panose="020B0604020202020204" pitchFamily="34" charset="0"/>
              <a:buChar char="•"/>
            </a:pPr>
            <a:r>
              <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rPr>
              <a:t>Over 500 higher ed experts contributing case studies, examples, sample plans/templates, tools </a:t>
            </a:r>
          </a:p>
          <a:p>
            <a:pPr marL="285750" indent="-285750">
              <a:buFont typeface="Arial" panose="020B0604020202020204" pitchFamily="34" charset="0"/>
              <a:buChar char="•"/>
            </a:pPr>
            <a:r>
              <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rPr>
              <a:t>Short lessons and quizzes targeting critical areas of compliance. Dozens of new resources added each month </a:t>
            </a:r>
          </a:p>
          <a:p>
            <a:pPr marL="285750" indent="-285750">
              <a:buFont typeface="Arial" panose="020B0604020202020204" pitchFamily="34" charset="0"/>
              <a:buChar char="•"/>
            </a:pPr>
            <a:endPar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1600" b="1" i="1">
                <a:solidFill>
                  <a:schemeClr val="accent2"/>
                </a:solidFill>
                <a:latin typeface="Open Sans" panose="020B0606030504020204" pitchFamily="34" charset="0"/>
                <a:ea typeface="Open Sans" panose="020B0606030504020204" pitchFamily="34" charset="0"/>
                <a:cs typeface="Open Sans" panose="020B0606030504020204" pitchFamily="34" charset="0"/>
              </a:rPr>
              <a:t>What are the Benefits? </a:t>
            </a:r>
          </a:p>
          <a:p>
            <a:pPr marL="285750" indent="-285750">
              <a:buFont typeface="Arial" panose="020B0604020202020204" pitchFamily="34" charset="0"/>
              <a:buChar char="•"/>
            </a:pPr>
            <a:r>
              <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rPr>
              <a:t>Improved employee engagement and retention </a:t>
            </a:r>
          </a:p>
          <a:p>
            <a:pPr marL="285750" indent="-285750">
              <a:buFont typeface="Arial" panose="020B0604020202020204" pitchFamily="34" charset="0"/>
              <a:buChar char="•"/>
            </a:pPr>
            <a:r>
              <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rPr>
              <a:t>Plug Academic Impressions resources directly into existing training programs or leadership academies for faculty, staff, and administrators </a:t>
            </a:r>
          </a:p>
          <a:p>
            <a:pPr marL="285750" indent="-285750">
              <a:buFont typeface="Arial" panose="020B0604020202020204" pitchFamily="34" charset="0"/>
              <a:buChar char="•"/>
            </a:pPr>
            <a:r>
              <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rPr>
              <a:t>Monitor training activity and usage through reporting </a:t>
            </a:r>
          </a:p>
        </p:txBody>
      </p:sp>
      <p:grpSp>
        <p:nvGrpSpPr>
          <p:cNvPr id="12" name="Group 11" descr="An image showing an array of upcoming events from academicimpressions.com.">
            <a:extLst>
              <a:ext uri="{FF2B5EF4-FFF2-40B4-BE49-F238E27FC236}">
                <a16:creationId xmlns:a16="http://schemas.microsoft.com/office/drawing/2014/main" id="{9E20566C-938E-7C46-A775-A10E17DB8DDC}"/>
              </a:ext>
            </a:extLst>
          </p:cNvPr>
          <p:cNvGrpSpPr/>
          <p:nvPr/>
        </p:nvGrpSpPr>
        <p:grpSpPr>
          <a:xfrm>
            <a:off x="0" y="4492927"/>
            <a:ext cx="9144000" cy="1751744"/>
            <a:chOff x="0" y="4419124"/>
            <a:chExt cx="9144000" cy="1751744"/>
          </a:xfrm>
        </p:grpSpPr>
        <p:pic>
          <p:nvPicPr>
            <p:cNvPr id="2" name="Picture 1" descr="Photo showing five learning resources from the website www.academicimpressions.com. The sample resources listed are called &quot;Defining Your Role as Chief of Staff&quot;, &quot;Get Comfortable Being Uncomfortable: Engaging in Dialogue About Race and Bias&quot;, &quot;Enhancing Medical Education Curriculum to MItigate Healthcare Disparities: A Case Study&quot;, &quot;Showing Vulnerability as a Leader&quot;, &quot;Increasing Gift Processing Capacity by Moving to Paperless&quot;. ">
              <a:extLst>
                <a:ext uri="{FF2B5EF4-FFF2-40B4-BE49-F238E27FC236}">
                  <a16:creationId xmlns:a16="http://schemas.microsoft.com/office/drawing/2014/main" id="{BFE29D9D-71A0-6E4A-8925-27C6252A8083}"/>
                </a:ext>
                <a:ext uri="{C183D7F6-B498-43B3-948B-1728B52AA6E4}">
                  <adec:decorative xmlns:adec="http://schemas.microsoft.com/office/drawing/2017/decorative" val="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419124"/>
              <a:ext cx="9144000" cy="1751744"/>
            </a:xfrm>
            <a:prstGeom prst="rect">
              <a:avLst/>
            </a:prstGeom>
          </p:spPr>
        </p:pic>
        <p:sp>
          <p:nvSpPr>
            <p:cNvPr id="9" name="Rectangle 8">
              <a:extLst>
                <a:ext uri="{FF2B5EF4-FFF2-40B4-BE49-F238E27FC236}">
                  <a16:creationId xmlns:a16="http://schemas.microsoft.com/office/drawing/2014/main" id="{2967642C-B131-1240-9015-B9C56E326211}"/>
                </a:ext>
              </a:extLst>
            </p:cNvPr>
            <p:cNvSpPr/>
            <p:nvPr/>
          </p:nvSpPr>
          <p:spPr>
            <a:xfrm>
              <a:off x="5650787" y="5907640"/>
              <a:ext cx="883577" cy="1541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33CCD6-A573-044C-9332-B7DC385C3F9B}"/>
                </a:ext>
              </a:extLst>
            </p:cNvPr>
            <p:cNvSpPr/>
            <p:nvPr/>
          </p:nvSpPr>
          <p:spPr>
            <a:xfrm>
              <a:off x="7563831" y="5987264"/>
              <a:ext cx="883577" cy="183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57EC78-05A7-C947-B2FB-27E87237D532}"/>
                </a:ext>
              </a:extLst>
            </p:cNvPr>
            <p:cNvSpPr/>
            <p:nvPr/>
          </p:nvSpPr>
          <p:spPr>
            <a:xfrm>
              <a:off x="0" y="5912063"/>
              <a:ext cx="883577" cy="1541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3377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a:t>1</a:t>
            </a:r>
          </a:p>
        </p:txBody>
      </p:sp>
      <p:sp>
        <p:nvSpPr>
          <p:cNvPr id="3" name="Text Placeholder 2">
            <a:extLst>
              <a:ext uri="{FF2B5EF4-FFF2-40B4-BE49-F238E27FC236}">
                <a16:creationId xmlns:a16="http://schemas.microsoft.com/office/drawing/2014/main" id="{52B57D9D-4FA6-994B-ABE2-8C34B5A72B44}"/>
              </a:ext>
            </a:extLst>
          </p:cNvPr>
          <p:cNvSpPr>
            <a:spLocks noGrp="1"/>
          </p:cNvSpPr>
          <p:nvPr>
            <p:ph type="body" sz="quarter" idx="11"/>
          </p:nvPr>
        </p:nvSpPr>
        <p:spPr/>
        <p:txBody>
          <a:bodyPr/>
          <a:lstStyle/>
          <a:p>
            <a:r>
              <a:rPr lang="en-US"/>
              <a:t>Considering Credibility</a:t>
            </a:r>
          </a:p>
        </p:txBody>
      </p:sp>
    </p:spTree>
    <p:extLst>
      <p:ext uri="{BB962C8B-B14F-4D97-AF65-F5344CB8AC3E}">
        <p14:creationId xmlns:p14="http://schemas.microsoft.com/office/powerpoint/2010/main" val="3821072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8C2713-5C68-FC4D-857F-2221D07CCB7B}"/>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802237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C1BF0D-220B-9646-AF30-8431A4D4D6CB}"/>
              </a:ext>
            </a:extLst>
          </p:cNvPr>
          <p:cNvSpPr>
            <a:spLocks noGrp="1"/>
          </p:cNvSpPr>
          <p:nvPr>
            <p:ph type="body" sz="quarter" idx="10"/>
          </p:nvPr>
        </p:nvSpPr>
        <p:spPr>
          <a:xfrm>
            <a:off x="4122769" y="2691606"/>
            <a:ext cx="3932238" cy="1474788"/>
          </a:xfrm>
        </p:spPr>
        <p:txBody>
          <a:bodyPr/>
          <a:lstStyle/>
          <a:p>
            <a:r>
              <a:rPr lang="en-US" b="1">
                <a:solidFill>
                  <a:schemeClr val="accent2"/>
                </a:solidFill>
                <a:latin typeface="Open Sans" panose="020B0606030504020204" pitchFamily="34" charset="0"/>
                <a:ea typeface="Open Sans" panose="020B0606030504020204" pitchFamily="34" charset="0"/>
                <a:cs typeface="Open Sans" panose="020B0606030504020204" pitchFamily="34" charset="0"/>
              </a:rPr>
              <a:t>Does your institution train on credibility assessment to decision-makers?</a:t>
            </a:r>
          </a:p>
        </p:txBody>
      </p:sp>
    </p:spTree>
    <p:extLst>
      <p:ext uri="{BB962C8B-B14F-4D97-AF65-F5344CB8AC3E}">
        <p14:creationId xmlns:p14="http://schemas.microsoft.com/office/powerpoint/2010/main" val="79581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From the Final Rule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(ii) Require an objective evaluation of all relevant evidence—including both inculpatory and exculpatory evidence—and provide that </a:t>
            </a:r>
            <a:r>
              <a:rPr lang="en-US" sz="2200" b="1">
                <a:solidFill>
                  <a:schemeClr val="accent1"/>
                </a:solidFill>
                <a:latin typeface="Open Sans" panose="020B0606030504020204" pitchFamily="34" charset="0"/>
                <a:ea typeface="Open Sans" panose="020B0606030504020204" pitchFamily="34" charset="0"/>
                <a:cs typeface="Open Sans" panose="020B0606030504020204" pitchFamily="34" charset="0"/>
              </a:rPr>
              <a:t>credibility determinations may not be based on a person's status as a complainant, respondent, or witness</a:t>
            </a: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a:t>
            </a: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6) Hearings. (</a:t>
            </a:r>
            <a:r>
              <a:rPr lang="en-US" sz="2200" err="1">
                <a:solidFill>
                  <a:schemeClr val="accent2"/>
                </a:solidFill>
                <a:latin typeface="Open Sans" panose="020B0606030504020204" pitchFamily="34" charset="0"/>
                <a:ea typeface="Open Sans" panose="020B0606030504020204" pitchFamily="34" charset="0"/>
                <a:cs typeface="Open Sans" panose="020B0606030504020204" pitchFamily="34" charset="0"/>
              </a:rPr>
              <a:t>i</a:t>
            </a: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For postsecondary institutions, the recipient's grievance process must provide for a live hearing. At the live hearing, </a:t>
            </a:r>
            <a:r>
              <a:rPr lang="en-US" sz="2200" b="1">
                <a:solidFill>
                  <a:schemeClr val="accent1"/>
                </a:solidFill>
                <a:latin typeface="Open Sans" panose="020B0606030504020204" pitchFamily="34" charset="0"/>
                <a:ea typeface="Open Sans" panose="020B0606030504020204" pitchFamily="34" charset="0"/>
                <a:cs typeface="Open Sans" panose="020B0606030504020204" pitchFamily="34" charset="0"/>
              </a:rPr>
              <a:t>the decision-maker(s) must permit each party's advisor to ask the other party and any witnesses all relevant questions and follow-up questions, including those challenging credibility.</a:t>
            </a:r>
            <a:r>
              <a:rPr lang="en-US" sz="220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Such cross-examination at the live hearing must be conducted directly, orally, and in real time by the party's advisor of choice and never by a party personally, notwithstanding the discretion of the recipient under paragraph (b)(5)</a:t>
            </a:r>
          </a:p>
        </p:txBody>
      </p:sp>
    </p:spTree>
    <p:extLst>
      <p:ext uri="{BB962C8B-B14F-4D97-AF65-F5344CB8AC3E}">
        <p14:creationId xmlns:p14="http://schemas.microsoft.com/office/powerpoint/2010/main" val="758621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From the Final Rule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For reasons described above, relevance is the sole gatekeeper evidentiary rule in the final regulations, but decision-makers retain </a:t>
            </a:r>
            <a:r>
              <a:rPr lang="en-US" sz="2400">
                <a:solidFill>
                  <a:schemeClr val="accent1"/>
                </a:solidFill>
                <a:latin typeface="Open Sans" panose="020B0606030504020204" pitchFamily="34" charset="0"/>
                <a:ea typeface="Open Sans" panose="020B0606030504020204" pitchFamily="34" charset="0"/>
                <a:cs typeface="Open Sans" panose="020B0606030504020204" pitchFamily="34" charset="0"/>
              </a:rPr>
              <a:t>discretion regarding the weight or credibility to assign to particular evidence. </a:t>
            </a:r>
          </a:p>
        </p:txBody>
      </p:sp>
    </p:spTree>
    <p:extLst>
      <p:ext uri="{BB962C8B-B14F-4D97-AF65-F5344CB8AC3E}">
        <p14:creationId xmlns:p14="http://schemas.microsoft.com/office/powerpoint/2010/main" val="2049482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6FC6FE0E-8FA7-794C-BD9B-0D588F5394AE}"/>
              </a:ext>
            </a:extLst>
          </p:cNvPr>
          <p:cNvSpPr>
            <a:spLocks noChangeArrowheads="1"/>
          </p:cNvSpPr>
          <p:nvPr/>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9</a:t>
            </a:fld>
            <a:endParaRPr lang="en-US" sz="900">
              <a:solidFill>
                <a:srgbClr val="595959"/>
              </a:solidFill>
              <a:latin typeface="Calibri" pitchFamily="34" charset="0"/>
              <a:ea typeface="ＭＳ Ｐゴシック" pitchFamily="34" charset="-128"/>
            </a:endParaRPr>
          </a:p>
        </p:txBody>
      </p:sp>
      <p:pic>
        <p:nvPicPr>
          <p:cNvPr id="4" name="Picture 3">
            <a:extLst>
              <a:ext uri="{FF2B5EF4-FFF2-40B4-BE49-F238E27FC236}">
                <a16:creationId xmlns:a16="http://schemas.microsoft.com/office/drawing/2014/main" id="{E9EDDFA2-53EE-DC4D-A4C7-9E5C7AD21D7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5" name="Rectangle 4">
            <a:extLst>
              <a:ext uri="{FF2B5EF4-FFF2-40B4-BE49-F238E27FC236}">
                <a16:creationId xmlns:a16="http://schemas.microsoft.com/office/drawing/2014/main" id="{6FBC9B1A-9756-8648-9C8D-F73181E30E72}"/>
              </a:ext>
            </a:extLst>
          </p:cNvPr>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045143-539A-2746-805F-AE629435E8DE}"/>
              </a:ext>
            </a:extLst>
          </p:cNvPr>
          <p:cNvSpPr/>
          <p:nvPr/>
        </p:nvSpPr>
        <p:spPr>
          <a:xfrm>
            <a:off x="0" y="-4240"/>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48A78E-0524-D642-9A08-805BBBBE3A17}"/>
              </a:ext>
            </a:extLst>
          </p:cNvPr>
          <p:cNvSpPr/>
          <p:nvPr/>
        </p:nvSpPr>
        <p:spPr>
          <a:xfrm>
            <a:off x="0" y="2565395"/>
            <a:ext cx="9144000" cy="171873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0" b="1">
                <a:solidFill>
                  <a:schemeClr val="tx1"/>
                </a:solidFill>
                <a:latin typeface="Open Sans" panose="020B0606030504020204" pitchFamily="34" charset="0"/>
                <a:ea typeface="Open Sans" panose="020B0606030504020204" pitchFamily="34" charset="0"/>
                <a:cs typeface="Open Sans" panose="020B0606030504020204" pitchFamily="34" charset="0"/>
              </a:rPr>
              <a:t>Bias</a:t>
            </a:r>
          </a:p>
        </p:txBody>
      </p:sp>
      <p:sp>
        <p:nvSpPr>
          <p:cNvPr id="9" name="Rectangle 7">
            <a:extLst>
              <a:ext uri="{FF2B5EF4-FFF2-40B4-BE49-F238E27FC236}">
                <a16:creationId xmlns:a16="http://schemas.microsoft.com/office/drawing/2014/main" id="{81B52F9F-5D31-EE48-8712-103F1D189471}"/>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9</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18642744"/>
      </p:ext>
    </p:extLst>
  </p:cSld>
  <p:clrMapOvr>
    <a:masterClrMapping/>
  </p:clrMapOvr>
</p:sld>
</file>

<file path=ppt/theme/theme1.xml><?xml version="1.0" encoding="utf-8"?>
<a:theme xmlns:a="http://schemas.openxmlformats.org/drawingml/2006/main" name="TITLE">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IG POLL">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ACTIVITY">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ACTIVITY">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BREA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QUESTIONS">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RESOURCE">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BIG RESOURCE">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KEY TAKEAWAYS">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BIG TAKEAWAYS">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SURVEY SLIDE">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ARNING OUTCOME">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IG LO">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GENDA">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ECTION MARKER">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HAT">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IG CHAT">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POLL">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TotalTime>
  <Words>4794</Words>
  <Application>Microsoft Office PowerPoint</Application>
  <PresentationFormat>On-screen Show (4:3)</PresentationFormat>
  <Paragraphs>366</Paragraphs>
  <Slides>50</Slides>
  <Notes>38</Notes>
  <HiddenSlides>0</HiddenSlides>
  <MMClips>0</MMClips>
  <ScaleCrop>false</ScaleCrop>
  <HeadingPairs>
    <vt:vector size="6" baseType="variant">
      <vt:variant>
        <vt:lpstr>Fonts Used</vt:lpstr>
      </vt:variant>
      <vt:variant>
        <vt:i4>5</vt:i4>
      </vt:variant>
      <vt:variant>
        <vt:lpstr>Theme</vt:lpstr>
      </vt:variant>
      <vt:variant>
        <vt:i4>19</vt:i4>
      </vt:variant>
      <vt:variant>
        <vt:lpstr>Slide Titles</vt:lpstr>
      </vt:variant>
      <vt:variant>
        <vt:i4>50</vt:i4>
      </vt:variant>
    </vt:vector>
  </HeadingPairs>
  <TitlesOfParts>
    <vt:vector size="74" baseType="lpstr">
      <vt:lpstr>System Font Regular</vt:lpstr>
      <vt:lpstr>Open Sans</vt:lpstr>
      <vt:lpstr>Calibri</vt:lpstr>
      <vt:lpstr>Georgia</vt:lpstr>
      <vt:lpstr>Arial</vt:lpstr>
      <vt:lpstr>TITLE</vt:lpstr>
      <vt:lpstr>BLANK</vt:lpstr>
      <vt:lpstr>LEARNING OUTCOME</vt:lpstr>
      <vt:lpstr>BIG LO</vt:lpstr>
      <vt:lpstr>AGENDA</vt:lpstr>
      <vt:lpstr>SECTION MARKER</vt:lpstr>
      <vt:lpstr>CHAT</vt:lpstr>
      <vt:lpstr>BIG CHAT</vt:lpstr>
      <vt:lpstr>POLL</vt:lpstr>
      <vt:lpstr>BIG POLL</vt:lpstr>
      <vt:lpstr>ACTIVITY</vt:lpstr>
      <vt:lpstr>1_ACTIVITY</vt:lpstr>
      <vt:lpstr>BREAK</vt:lpstr>
      <vt:lpstr>QUESTIONS</vt:lpstr>
      <vt:lpstr>RESOURCE</vt:lpstr>
      <vt:lpstr>BIG RESOURCE</vt:lpstr>
      <vt:lpstr>KEY TAKEAWAYS</vt:lpstr>
      <vt:lpstr>BIG TAKEAWAYS</vt:lpstr>
      <vt:lpstr>SURVEY SLIDE</vt:lpstr>
      <vt:lpstr>Assessing Credibility in Title IX Cases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Biedermann</dc:creator>
  <cp:lastModifiedBy>Jess Landis</cp:lastModifiedBy>
  <cp:revision>3</cp:revision>
  <dcterms:created xsi:type="dcterms:W3CDTF">2020-07-15T21:38:06Z</dcterms:created>
  <dcterms:modified xsi:type="dcterms:W3CDTF">2021-05-21T15:08:48Z</dcterms:modified>
</cp:coreProperties>
</file>